
<file path=[Content_Types].xml><?xml version="1.0" encoding="utf-8"?>
<Types xmlns="http://schemas.openxmlformats.org/package/2006/content-types">
  <Default ContentType="image/jpeg" Extension="jpeg"/>
  <Default ContentType="image/jpeg" Extension="jpg"/>
  <Default ContentType="image/png" Extension="png"/>
  <Default ContentType="application/vnd.openxmlformats-package.relationships+xml" Extension="rels"/>
  <Default ContentType="application/xml" Extension="xml"/>
  <Override PartName="/docProps/app.xml" ContentType="application/vnd.openxmlformats-officedocument.extended-properties+xml"/>
  <Override PartName="/docProps/core.xml" ContentType="application/vnd.openxmlformats-package.core-properties+xml"/>
  <Override PartName="/ppt/media/media1.m4a" ContentType="audio/mp4"/>
  <Override PartName="/ppt/media/media10.m4a" ContentType="audio/mp4"/>
  <Override PartName="/ppt/media/media11.m4a" ContentType="audio/mp4"/>
  <Override PartName="/ppt/media/media12.m4a" ContentType="audio/mp4"/>
  <Override PartName="/ppt/media/media13.m4a" ContentType="audio/mp4"/>
  <Override PartName="/ppt/media/media14.m4a" ContentType="audio/mp4"/>
  <Override PartName="/ppt/media/media15.m4a" ContentType="audio/mp4"/>
  <Override PartName="/ppt/media/media16.m4a" ContentType="audio/mp4"/>
  <Override PartName="/ppt/media/media17.m4a" ContentType="audio/mp4"/>
  <Override PartName="/ppt/media/media18.m4a" ContentType="audio/mp4"/>
  <Override PartName="/ppt/media/media19.m4a" ContentType="audio/mp4"/>
  <Override PartName="/ppt/media/media2.m4a" ContentType="audio/mp4"/>
  <Override PartName="/ppt/media/media20.m4a" ContentType="audio/mp4"/>
  <Override PartName="/ppt/media/media21.m4a" ContentType="audio/mp4"/>
  <Override PartName="/ppt/media/media22.m4a" ContentType="audio/mp4"/>
  <Override PartName="/ppt/media/media23.m4a" ContentType="audio/mp4"/>
  <Override PartName="/ppt/media/media24.m4a" ContentType="audio/mp4"/>
  <Override PartName="/ppt/media/media25.m4a" ContentType="audio/mp4"/>
  <Override PartName="/ppt/media/media26.m4a" ContentType="audio/mp4"/>
  <Override PartName="/ppt/media/media27.m4a" ContentType="audio/mp4"/>
  <Override PartName="/ppt/media/media28.m4a" ContentType="audio/mp4"/>
  <Override PartName="/ppt/media/media29.m4a" ContentType="audio/mp4"/>
  <Override PartName="/ppt/media/media3.m4a" ContentType="audio/mp4"/>
  <Override PartName="/ppt/media/media30.m4a" ContentType="audio/mp4"/>
  <Override PartName="/ppt/media/media31.m4a" ContentType="audio/mp4"/>
  <Override PartName="/ppt/media/media32.m4a" ContentType="audio/mp4"/>
  <Override PartName="/ppt/media/media4.m4a" ContentType="audio/mp4"/>
  <Override PartName="/ppt/media/media5.m4a" ContentType="audio/mp4"/>
  <Override PartName="/ppt/media/media6.m4a" ContentType="audio/mp4"/>
  <Override PartName="/ppt/media/media7.m4a" ContentType="audio/mp4"/>
  <Override PartName="/ppt/media/media8.m4a" ContentType="audio/mp4"/>
  <Override PartName="/ppt/media/media9.m4a" ContentType="audio/mp4"/>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99" r:id="rId2"/>
    <p:sldId id="298" r:id="rId3"/>
    <p:sldId id="261" r:id="rId4"/>
    <p:sldId id="289" r:id="rId5"/>
    <p:sldId id="262" r:id="rId6"/>
    <p:sldId id="263" r:id="rId7"/>
    <p:sldId id="264" r:id="rId8"/>
    <p:sldId id="265" r:id="rId9"/>
    <p:sldId id="266" r:id="rId10"/>
    <p:sldId id="281" r:id="rId11"/>
    <p:sldId id="267" r:id="rId12"/>
    <p:sldId id="269" r:id="rId13"/>
    <p:sldId id="270" r:id="rId14"/>
    <p:sldId id="271" r:id="rId15"/>
    <p:sldId id="272" r:id="rId16"/>
    <p:sldId id="273" r:id="rId17"/>
    <p:sldId id="274" r:id="rId18"/>
    <p:sldId id="275" r:id="rId19"/>
    <p:sldId id="276" r:id="rId20"/>
    <p:sldId id="278" r:id="rId21"/>
    <p:sldId id="277" r:id="rId22"/>
    <p:sldId id="268" r:id="rId23"/>
    <p:sldId id="280" r:id="rId24"/>
    <p:sldId id="282" r:id="rId25"/>
    <p:sldId id="283" r:id="rId26"/>
    <p:sldId id="284" r:id="rId27"/>
    <p:sldId id="285" r:id="rId28"/>
    <p:sldId id="296" r:id="rId29"/>
    <p:sldId id="295" r:id="rId30"/>
    <p:sldId id="291" r:id="rId31"/>
    <p:sldId id="287" r:id="rId32"/>
    <p:sldId id="297" r:id="rId33"/>
    <p:sldId id="293" r:id="rId34"/>
    <p:sldId id="294"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5" Type="http://schemas.openxmlformats.org/officeDocument/2006/relationships/slide" Target="slides/slide14.xml"/><Relationship Id="rId9" Type="http://schemas.openxmlformats.org/officeDocument/2006/relationships/slide" Target="slides/slide8.xml"/><Relationship Id="rId8" Type="http://schemas.openxmlformats.org/officeDocument/2006/relationships/slide" Target="slides/slide7.xml"/><Relationship Id="rId7" Type="http://schemas.openxmlformats.org/officeDocument/2006/relationships/slide" Target="slides/slide6.xml"/><Relationship Id="rId6" Type="http://schemas.openxmlformats.org/officeDocument/2006/relationships/slide" Target="slides/slide5.xml"/><Relationship Id="rId5" Type="http://schemas.openxmlformats.org/officeDocument/2006/relationships/slide" Target="slides/slide4.xml"/><Relationship Id="rId4" Type="http://schemas.openxmlformats.org/officeDocument/2006/relationships/slide" Target="slides/slide3.xml"/><Relationship Id="rId3" Type="http://schemas.openxmlformats.org/officeDocument/2006/relationships/slide" Target="slides/slide2.xml"/><Relationship Id="rId2" Type="http://schemas.openxmlformats.org/officeDocument/2006/relationships/slide" Target="slides/slide1.xml"/><Relationship Id="rId1" Type="http://schemas.openxmlformats.org/officeDocument/2006/relationships/slideMaster" Target="slideMasters/slideMaster1.xml"/><Relationship Id="rId40" Type="http://schemas.openxmlformats.org/officeDocument/2006/relationships/tableStyles" Target="tableStyles.xml"/><Relationship Id="rId14" Type="http://schemas.openxmlformats.org/officeDocument/2006/relationships/slide" Target="slides/slide13.xml"/><Relationship Id="rId28" Type="http://schemas.openxmlformats.org/officeDocument/2006/relationships/slide" Target="slides/slide27.xml"/><Relationship Id="rId29" Type="http://schemas.openxmlformats.org/officeDocument/2006/relationships/slide" Target="slides/slide28.xml"/><Relationship Id="rId26" Type="http://schemas.openxmlformats.org/officeDocument/2006/relationships/slide" Target="slides/slide25.xml"/><Relationship Id="rId27" Type="http://schemas.openxmlformats.org/officeDocument/2006/relationships/slide" Target="slides/slide26.xml"/><Relationship Id="rId24" Type="http://schemas.openxmlformats.org/officeDocument/2006/relationships/slide" Target="slides/slide23.xml"/><Relationship Id="rId25" Type="http://schemas.openxmlformats.org/officeDocument/2006/relationships/slide" Target="slides/slide24.xml"/><Relationship Id="rId22" Type="http://schemas.openxmlformats.org/officeDocument/2006/relationships/slide" Target="slides/slide21.xml"/><Relationship Id="rId23" Type="http://schemas.openxmlformats.org/officeDocument/2006/relationships/slide" Target="slides/slide22.xml"/><Relationship Id="rId20" Type="http://schemas.openxmlformats.org/officeDocument/2006/relationships/slide" Target="slides/slide19.xml"/><Relationship Id="rId21" Type="http://schemas.openxmlformats.org/officeDocument/2006/relationships/slide" Target="slides/slide20.xml"/><Relationship Id="rId35" Type="http://schemas.openxmlformats.org/officeDocument/2006/relationships/slide" Target="slides/slide34.xml"/><Relationship Id="rId34" Type="http://schemas.openxmlformats.org/officeDocument/2006/relationships/slide" Target="slides/slide33.xml"/><Relationship Id="rId3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30" Type="http://schemas.openxmlformats.org/officeDocument/2006/relationships/slide" Target="slides/slide29.xml"/><Relationship Id="rId19" Type="http://schemas.openxmlformats.org/officeDocument/2006/relationships/slide" Target="slides/slide18.xml"/><Relationship Id="rId18" Type="http://schemas.openxmlformats.org/officeDocument/2006/relationships/slide" Target="slides/slide17.xml"/><Relationship Id="rId39" Type="http://schemas.openxmlformats.org/officeDocument/2006/relationships/theme" Target="theme/theme1.xml"/><Relationship Id="rId38" Type="http://schemas.openxmlformats.org/officeDocument/2006/relationships/viewProps" Target="viewProps.xml"/><Relationship Id="rId13" Type="http://schemas.openxmlformats.org/officeDocument/2006/relationships/slide" Target="slides/slide12.xml"/><Relationship Id="rId12" Type="http://schemas.openxmlformats.org/officeDocument/2006/relationships/slide" Target="slides/slide11.xml"/><Relationship Id="rId11" Type="http://schemas.openxmlformats.org/officeDocument/2006/relationships/slide" Target="slides/slide10.xml"/><Relationship Id="rId36" Type="http://schemas.openxmlformats.org/officeDocument/2006/relationships/notesMaster" Target="notesMasters/notesMaster1.xml"/><Relationship Id="rId17" Type="http://schemas.openxmlformats.org/officeDocument/2006/relationships/slide" Target="slides/slide16.xml"/><Relationship Id="rId16" Type="http://schemas.openxmlformats.org/officeDocument/2006/relationships/slide" Target="slides/slide15.xml"/><Relationship Id="rId33" Type="http://schemas.openxmlformats.org/officeDocument/2006/relationships/slide" Target="slides/slide32.xml"/><Relationship Id="rId32"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6868CB-E82D-4390-B019-738FA4B691B3}" type="datetimeFigureOut">
              <a:rPr lang="en-US" smtClean="0"/>
              <a:t>10/28/2016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EACB0-0B42-41EC-BE17-1BE7EB9462F7}" type="slidenum">
              <a:rPr lang="en-US" smtClean="0"/>
              <a:t>‹#›</a:t>
            </a:fld>
            <a:endParaRPr lang="en-US"/>
          </a:p>
        </p:txBody>
      </p:sp>
    </p:spTree>
    <p:extLst>
      <p:ext uri="{BB962C8B-B14F-4D97-AF65-F5344CB8AC3E}">
        <p14:creationId xmlns:p14="http://schemas.microsoft.com/office/powerpoint/2010/main" val="240343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3EACB0-0B42-41EC-BE17-1BE7EB9462F7}" type="slidenum">
              <a:rPr lang="en-US" smtClean="0"/>
              <a:t>24</a:t>
            </a:fld>
            <a:endParaRPr lang="en-US"/>
          </a:p>
        </p:txBody>
      </p:sp>
    </p:spTree>
    <p:extLst>
      <p:ext uri="{BB962C8B-B14F-4D97-AF65-F5344CB8AC3E}">
        <p14:creationId xmlns:p14="http://schemas.microsoft.com/office/powerpoint/2010/main" val="2566769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slideLayout" Target="../slideLayouts/slideLayout4.xml"/><Relationship Id="rId6" Type="http://schemas.openxmlformats.org/officeDocument/2006/relationships/slideLayout" Target="../slideLayouts/slideLayout6.xml"/><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s>
</file>

<file path=ppt/slides/_rels/slide10.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5.jpg"/><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s>
</file>

<file path=ppt/slides/_rels/slide1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6.jpeg"/><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8.png"/><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s>
</file>

<file path=ppt/slides/_rels/slide14.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9.jpg"/><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s>
</file>

<file path=ppt/slides/_rels/slide15.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20.jpeg"/><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s>
</file>

<file path=ppt/slides/_rels/slide16.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21.jpeg"/><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s>
</file>

<file path=ppt/slides/_rels/slide17.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22.png"/><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s>
</file>

<file path=ppt/slides/_rels/slide1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23.JPG"/><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s>
</file>

<file path=ppt/slides/_rels/slide19.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24.jpg"/><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s>
</file>

<file path=ppt/slides/_rels/slide2.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s>
</file>

<file path=ppt/slides/_rels/slide20.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25.jpeg"/><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s>
</file>

<file path=ppt/slides/_rels/slide2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26.jpeg"/><Relationship Id="rId3" Type="http://schemas.openxmlformats.org/officeDocument/2006/relationships/slideLayout" Target="../slideLayouts/slideLayout1.xml"/><Relationship Id="rId2" Type="http://schemas.openxmlformats.org/officeDocument/2006/relationships/audio" Target="../media/media20.m4a"/><Relationship Id="rId1" Type="http://schemas.microsoft.com/office/2007/relationships/media" Target="../media/media20.m4a"/></Relationships>
</file>

<file path=ppt/slides/_rels/slide22.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27.jpeg"/><Relationship Id="rId3" Type="http://schemas.openxmlformats.org/officeDocument/2006/relationships/slideLayout" Target="../slideLayouts/slideLayout1.xml"/><Relationship Id="rId2" Type="http://schemas.openxmlformats.org/officeDocument/2006/relationships/audio" Target="../media/media21.m4a"/><Relationship Id="rId1" Type="http://schemas.microsoft.com/office/2007/relationships/media" Target="../media/media21.m4a"/></Relationships>
</file>

<file path=ppt/slides/_rels/slide23.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28.jpg"/><Relationship Id="rId3" Type="http://schemas.openxmlformats.org/officeDocument/2006/relationships/slideLayout" Target="../slideLayouts/slideLayout1.xml"/><Relationship Id="rId2" Type="http://schemas.openxmlformats.org/officeDocument/2006/relationships/audio" Target="../media/media22.m4a"/><Relationship Id="rId1" Type="http://schemas.microsoft.com/office/2007/relationships/media" Target="../media/media22.m4a"/></Relationships>
</file>

<file path=ppt/slides/_rels/slide24.xml.rels><?xml version='1.0' encoding='UTF-8' standalone='yes'?>
<Relationships xmlns="http://schemas.openxmlformats.org/package/2006/relationships"><Relationship Id="rId7" Type="http://schemas.openxmlformats.org/officeDocument/2006/relationships/image" Target="../media/image2.png"/><Relationship Id="rId6" Type="http://schemas.openxmlformats.org/officeDocument/2006/relationships/image" Target="../media/image30.jpg"/><Relationship Id="rId5" Type="http://schemas.openxmlformats.org/officeDocument/2006/relationships/image" Target="../media/image29.jpeg"/><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audio" Target="../media/media23.m4a"/><Relationship Id="rId1" Type="http://schemas.microsoft.com/office/2007/relationships/media" Target="../media/media23.m4a"/></Relationships>
</file>

<file path=ppt/slides/_rels/slide25.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32.jpg"/><Relationship Id="rId4" Type="http://schemas.openxmlformats.org/officeDocument/2006/relationships/image" Target="../media/image31.jpeg"/><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s>
</file>

<file path=ppt/slides/_rels/slide26.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33.jpeg"/><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s>
</file>

<file path=ppt/slides/_rels/slide27.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34.jpeg"/><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s>
</file>

<file path=ppt/slides/_rels/slide28.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36.jpeg"/><Relationship Id="rId4" Type="http://schemas.openxmlformats.org/officeDocument/2006/relationships/image" Target="../media/image35.jpeg"/><Relationship Id="rId3" Type="http://schemas.openxmlformats.org/officeDocument/2006/relationships/slideLayout" Target="../slideLayouts/slideLayout1.xml"/><Relationship Id="rId2" Type="http://schemas.openxmlformats.org/officeDocument/2006/relationships/audio" Target="../media/media27.m4a"/><Relationship Id="rId1" Type="http://schemas.microsoft.com/office/2007/relationships/media" Target="../media/media27.m4a"/></Relationships>
</file>

<file path=ppt/slides/_rels/slide29.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37.jpg"/><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s>
</file>

<file path=ppt/slides/_rels/slide3.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3.jpg"/><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s>
</file>

<file path=ppt/slides/_rels/slide30.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38.jpg"/><Relationship Id="rId3" Type="http://schemas.openxmlformats.org/officeDocument/2006/relationships/slideLayout" Target="../slideLayouts/slideLayout1.xml"/><Relationship Id="rId2" Type="http://schemas.openxmlformats.org/officeDocument/2006/relationships/audio" Target="../media/media29.m4a"/><Relationship Id="rId1" Type="http://schemas.microsoft.com/office/2007/relationships/media" Target="../media/media29.m4a"/></Relationships>
</file>

<file path=ppt/slides/_rels/slide31.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39.JPG"/><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s>
</file>

<file path=ppt/slides/_rels/slide32.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40.jpg"/><Relationship Id="rId3" Type="http://schemas.openxmlformats.org/officeDocument/2006/relationships/slideLayout" Target="../slideLayouts/slideLayout1.xml"/><Relationship Id="rId2" Type="http://schemas.openxmlformats.org/officeDocument/2006/relationships/audio" Target="../media/media31.m4a"/><Relationship Id="rId1" Type="http://schemas.microsoft.com/office/2007/relationships/media" Target="../media/media31.m4a"/></Relationships>
</file>

<file path=ppt/slides/_rels/slide33.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41.jpeg"/><Relationship Id="rId3" Type="http://schemas.openxmlformats.org/officeDocument/2006/relationships/slideLayout" Target="../slideLayouts/slideLayout1.xml"/><Relationship Id="rId2" Type="http://schemas.openxmlformats.org/officeDocument/2006/relationships/audio" Target="../media/media32.m4a"/><Relationship Id="rId1" Type="http://schemas.microsoft.com/office/2007/relationships/media" Target="../media/media32.m4a"/></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7" Type="http://schemas.openxmlformats.org/officeDocument/2006/relationships/image" Target="../media/image7.pn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s>
</file>

<file path=ppt/slides/_rels/slide5.xml.rels><?xml version='1.0' encoding='UTF-8' standalone='yes'?>
<Relationships xmlns="http://schemas.openxmlformats.org/package/2006/relationships"><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image" Target="../media/image8.jpeg"/><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s>
</file>

<file path=ppt/slides/_rels/slide6.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0.jpg"/><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s>
</file>

<file path=ppt/slides/_rels/slide7.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1.jpeg"/><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s>
</file>

<file path=ppt/slides/_rels/slide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12.jpg"/><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s>
</file>

<file path=ppt/slides/_rels/slide9.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14.jpg"/><Relationship Id="rId4" Type="http://schemas.openxmlformats.org/officeDocument/2006/relationships/image" Target="../media/image13.jpg"/><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4" cstate="print">
            <a:lum bright="6000" contrast="18000"/>
          </a:blip>
          <a:srcRect/>
          <a:stretch>
            <a:fillRect/>
          </a:stretch>
        </p:blipFill>
        <p:spPr bwMode="auto">
          <a:xfrm>
            <a:off x="659487" y="681600"/>
            <a:ext cx="3720067" cy="5490600"/>
          </a:xfrm>
          <a:prstGeom prst="rect">
            <a:avLst/>
          </a:prstGeom>
          <a:noFill/>
          <a:ln w="9525" algn="in">
            <a:noFill/>
            <a:miter lim="800000"/>
            <a:headEnd/>
            <a:tailEnd/>
          </a:ln>
          <a:effectLst/>
        </p:spPr>
      </p:pic>
      <p:sp>
        <p:nvSpPr>
          <p:cNvPr id="148" name="Round Diagonal Corner Rectangle 1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ound Diagonal Corner Rectangle 1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ound Diagonal Corner Rectangle 1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ound Diagonal Corner Rectangle 150"/>
          <p:cNvSpPr/>
          <p:nvPr/>
        </p:nvSpPr>
        <p:spPr>
          <a:xfrm>
            <a:off x="-4549"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Flowchart: Connector 1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Flowchart: Connector 1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Flowchart: Connector 1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Flowchart: Connector 1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Flowchart: Connector 1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Flowchart: Connector 1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Flowchart: Connector 1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lowchart: Connector 1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lowchart: Connector 1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lowchart: Connector 1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lowchart: Connector 1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1"/>
          <p:cNvSpPr>
            <a:spLocks noGrp="1" noChangeArrowheads="1"/>
          </p:cNvSpPr>
          <p:nvPr>
            <p:ph type="ctrTitle"/>
          </p:nvPr>
        </p:nvSpPr>
        <p:spPr bwMode="auto">
          <a:xfrm>
            <a:off x="4406346" y="1419236"/>
            <a:ext cx="389993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altLang="en-US" sz="1800" b="1" dirty="0" err="1" smtClean="0">
                <a:latin typeface="Times New Roman" panose="00000400000000000000" pitchFamily="2" charset="0"/>
              </a:rPr>
              <a:t>Háiɫzaqv</a:t>
            </a:r>
            <a:r>
              <a:rPr lang="en-US" altLang="en-US" sz="1800" b="1" dirty="0" smtClean="0">
                <a:latin typeface="Times New Roman" panose="00000400000000000000" pitchFamily="2" charset="0"/>
              </a:rPr>
              <a:t> </a:t>
            </a:r>
            <a:r>
              <a:rPr lang="en-US" altLang="en-US" sz="1800" b="1" dirty="0">
                <a:latin typeface="Times New Roman" panose="00000400000000000000" pitchFamily="2" charset="0"/>
              </a:rPr>
              <a:t>traditional </a:t>
            </a:r>
            <a:r>
              <a:rPr lang="en-US" altLang="en-US" sz="1800" b="1" dirty="0" smtClean="0">
                <a:latin typeface="Times New Roman" panose="00000400000000000000" pitchFamily="2" charset="0"/>
              </a:rPr>
              <a:t>territory is </a:t>
            </a:r>
            <a:r>
              <a:rPr lang="en-US" altLang="en-US" sz="1800" b="1" dirty="0" smtClean="0">
                <a:solidFill>
                  <a:srgbClr val="FF0000"/>
                </a:solidFill>
                <a:latin typeface="Times New Roman" panose="00000400000000000000" pitchFamily="2" charset="0"/>
              </a:rPr>
              <a:t> </a:t>
            </a:r>
            <a:r>
              <a:rPr lang="en-US" altLang="en-US" sz="1800" b="1" dirty="0" smtClean="0">
                <a:latin typeface="Times New Roman" panose="00000400000000000000" pitchFamily="2" charset="0"/>
              </a:rPr>
              <a:t>35553 square kilometers </a:t>
            </a:r>
            <a:r>
              <a:rPr lang="en-US" altLang="en-US" sz="1800" b="1" dirty="0">
                <a:latin typeface="Times New Roman" panose="00000400000000000000" pitchFamily="2" charset="0"/>
              </a:rPr>
              <a:t>of land </a:t>
            </a:r>
            <a:r>
              <a:rPr lang="en-US" altLang="en-US" sz="1800" b="1" dirty="0" smtClean="0">
                <a:latin typeface="Times New Roman" panose="00000400000000000000" pitchFamily="2" charset="0"/>
              </a:rPr>
              <a:t>and </a:t>
            </a:r>
            <a:r>
              <a:rPr lang="en-US" altLang="en-US" sz="1800" b="1" dirty="0">
                <a:latin typeface="Times New Roman" panose="00000400000000000000" pitchFamily="2" charset="0"/>
              </a:rPr>
              <a:t>sea </a:t>
            </a:r>
            <a:r>
              <a:rPr lang="en-US" altLang="en-US" sz="1800" b="1" dirty="0" smtClean="0">
                <a:latin typeface="Times New Roman" panose="00000400000000000000" pitchFamily="2" charset="0"/>
              </a:rPr>
              <a:t>extending  </a:t>
            </a:r>
            <a:r>
              <a:rPr lang="en-US" altLang="en-US" sz="1800" b="1" dirty="0">
                <a:latin typeface="Times New Roman" panose="00000400000000000000" pitchFamily="2" charset="0"/>
              </a:rPr>
              <a:t>from the southern tip of </a:t>
            </a:r>
            <a:r>
              <a:rPr lang="en-US" altLang="en-US" sz="1800" b="1" dirty="0" smtClean="0">
                <a:latin typeface="Times New Roman" panose="00000400000000000000" pitchFamily="2" charset="0"/>
              </a:rPr>
              <a:t>Calvert Island</a:t>
            </a:r>
            <a:r>
              <a:rPr lang="en-US" altLang="en-US" sz="1800" b="1" dirty="0">
                <a:latin typeface="Times New Roman" panose="00000400000000000000" pitchFamily="2" charset="0"/>
              </a:rPr>
              <a:t>, up to Dean Channel and </a:t>
            </a:r>
            <a:r>
              <a:rPr lang="en-US" altLang="en-US" sz="1800" b="1" dirty="0" smtClean="0">
                <a:latin typeface="Times New Roman" panose="00000400000000000000" pitchFamily="2" charset="0"/>
              </a:rPr>
              <a:t>Burke Channels </a:t>
            </a:r>
            <a:r>
              <a:rPr lang="en-US" altLang="en-US" sz="1800" b="1" dirty="0">
                <a:latin typeface="Times New Roman" panose="00000400000000000000" pitchFamily="2" charset="0"/>
              </a:rPr>
              <a:t>as far as </a:t>
            </a:r>
            <a:r>
              <a:rPr lang="en-US" altLang="en-US" sz="1800" b="1" dirty="0" err="1">
                <a:latin typeface="Times New Roman" panose="00000400000000000000" pitchFamily="2" charset="0"/>
              </a:rPr>
              <a:t>Kimsquit</a:t>
            </a:r>
            <a:r>
              <a:rPr lang="en-US" altLang="en-US" sz="1800" b="1" dirty="0">
                <a:latin typeface="Times New Roman" panose="00000400000000000000" pitchFamily="2" charset="0"/>
              </a:rPr>
              <a:t> and the </a:t>
            </a:r>
            <a:r>
              <a:rPr lang="en-US" altLang="en-US" sz="1800" b="1" dirty="0" smtClean="0">
                <a:latin typeface="Times New Roman" panose="00000400000000000000" pitchFamily="2" charset="0"/>
              </a:rPr>
              <a:t>head of </a:t>
            </a:r>
            <a:r>
              <a:rPr lang="en-US" altLang="en-US" sz="1800" b="1" dirty="0">
                <a:latin typeface="Times New Roman" panose="00000400000000000000" pitchFamily="2" charset="0"/>
              </a:rPr>
              <a:t>Dean Channel to the northeast, and </a:t>
            </a:r>
            <a:r>
              <a:rPr lang="en-US" altLang="en-US" sz="1800" b="1" dirty="0" smtClean="0">
                <a:latin typeface="Times New Roman" panose="00000400000000000000" pitchFamily="2" charset="0"/>
              </a:rPr>
              <a:t>up to </a:t>
            </a:r>
            <a:r>
              <a:rPr lang="en-US" altLang="en-US" sz="1800" b="1" dirty="0">
                <a:latin typeface="Times New Roman" panose="00000400000000000000" pitchFamily="2" charset="0"/>
              </a:rPr>
              <a:t>Mathieson </a:t>
            </a:r>
            <a:r>
              <a:rPr lang="en-US" altLang="en-US" sz="1800" b="1" dirty="0" smtClean="0">
                <a:latin typeface="Times New Roman" panose="00000400000000000000" pitchFamily="2" charset="0"/>
              </a:rPr>
              <a:t>Finlayson </a:t>
            </a:r>
            <a:r>
              <a:rPr lang="en-US" altLang="en-US" sz="1800" b="1" dirty="0">
                <a:latin typeface="Times New Roman" panose="00000400000000000000" pitchFamily="2" charset="0"/>
              </a:rPr>
              <a:t>Channels to </a:t>
            </a:r>
            <a:r>
              <a:rPr lang="en-US" altLang="en-US" sz="1800" b="1" dirty="0" smtClean="0">
                <a:latin typeface="Times New Roman" panose="00000400000000000000" pitchFamily="2" charset="0"/>
              </a:rPr>
              <a:t>the north</a:t>
            </a:r>
            <a:r>
              <a:rPr lang="en-US" altLang="en-US" sz="1800" b="1" dirty="0">
                <a:latin typeface="Times New Roman" panose="00000400000000000000" pitchFamily="2" charset="0"/>
              </a:rPr>
              <a:t>. It includes, Roscoe, Cousins and</a:t>
            </a:r>
            <a:br>
              <a:rPr lang="en-US" altLang="en-US" sz="1800" b="1" dirty="0">
                <a:latin typeface="Heiltsuk Doulos" panose="00000400000000000000" pitchFamily="2" charset="0"/>
              </a:rPr>
            </a:br>
            <a:r>
              <a:rPr lang="en-US" altLang="en-US" sz="1800" b="1" dirty="0">
                <a:latin typeface="Times New Roman" panose="00000400000000000000" pitchFamily="2" charset="0"/>
              </a:rPr>
              <a:t>Spiller Inlets, </a:t>
            </a:r>
            <a:r>
              <a:rPr lang="en-US" altLang="en-US" sz="1800" b="1" dirty="0" err="1">
                <a:latin typeface="Times New Roman" panose="00000400000000000000" pitchFamily="2" charset="0"/>
              </a:rPr>
              <a:t>Ellerslie</a:t>
            </a:r>
            <a:r>
              <a:rPr lang="en-US" altLang="en-US" sz="1800" b="1" dirty="0">
                <a:latin typeface="Times New Roman" panose="00000400000000000000" pitchFamily="2" charset="0"/>
              </a:rPr>
              <a:t> Lake and the </a:t>
            </a:r>
            <a:r>
              <a:rPr lang="en-US" altLang="en-US" sz="1800" b="1" dirty="0" err="1" smtClean="0">
                <a:latin typeface="Times New Roman" panose="00000400000000000000" pitchFamily="2" charset="0"/>
              </a:rPr>
              <a:t>outercoast</a:t>
            </a:r>
            <a:r>
              <a:rPr lang="en-US" altLang="en-US" sz="1800" b="1" dirty="0" smtClean="0">
                <a:latin typeface="Times New Roman" panose="00000400000000000000" pitchFamily="2" charset="0"/>
              </a:rPr>
              <a:t> </a:t>
            </a:r>
            <a:r>
              <a:rPr lang="en-US" altLang="en-US" sz="1800" b="1" dirty="0">
                <a:latin typeface="Times New Roman" panose="00000400000000000000" pitchFamily="2" charset="0"/>
              </a:rPr>
              <a:t>regions of </a:t>
            </a:r>
            <a:r>
              <a:rPr lang="en-US" altLang="en-US" sz="1800" b="1" dirty="0" err="1">
                <a:latin typeface="Times New Roman" panose="00000400000000000000" pitchFamily="2" charset="0"/>
              </a:rPr>
              <a:t>Milbanke</a:t>
            </a:r>
            <a:r>
              <a:rPr lang="en-US" altLang="en-US" sz="1800" b="1" dirty="0">
                <a:latin typeface="Times New Roman" panose="00000400000000000000" pitchFamily="2" charset="0"/>
              </a:rPr>
              <a:t> Sound, </a:t>
            </a:r>
            <a:r>
              <a:rPr lang="en-US" altLang="en-US" sz="1800" b="1" dirty="0" smtClean="0">
                <a:latin typeface="Times New Roman" panose="00000400000000000000" pitchFamily="2" charset="0"/>
              </a:rPr>
              <a:t>the Goose </a:t>
            </a:r>
            <a:r>
              <a:rPr lang="en-US" altLang="en-US" sz="1800" b="1" dirty="0">
                <a:latin typeface="Times New Roman" panose="00000400000000000000" pitchFamily="2" charset="0"/>
              </a:rPr>
              <a:t>Island Groups and Calvert Island.</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pic>
        <p:nvPicPr>
          <p:cNvPr id="1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52200" y="762000"/>
            <a:ext cx="609600" cy="609600"/>
          </a:xfrm>
          <a:prstGeom prst="rect">
            <a:avLst/>
          </a:prstGeom>
        </p:spPr>
      </p:pic>
    </p:spTree>
    <p:extLst>
      <p:ext uri="{BB962C8B-B14F-4D97-AF65-F5344CB8AC3E}">
        <p14:creationId xmlns:p14="http://schemas.microsoft.com/office/powerpoint/2010/main" val="73187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down)">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38841" fill="hold"/>
                                        <p:tgtEl>
                                          <p:spTgt spid="14"/>
                                        </p:tgtEl>
                                      </p:cBhvr>
                                    </p:cmd>
                                  </p:childTnLst>
                                </p:cTn>
                              </p:par>
                            </p:childTnLst>
                          </p:cTn>
                        </p:par>
                      </p:childTnLst>
                    </p:cTn>
                  </p:par>
                </p:childTnLst>
              </p:cTn>
              <p:nextCondLst>
                <p:cond evt="onClick" delay="0">
                  <p:tgtEl>
                    <p:spTgt spid="14"/>
                  </p:tgtEl>
                </p:cond>
              </p:nextCondLst>
            </p:seq>
            <p:audio>
              <p:cMediaNode vol="80000">
                <p:cTn id="20" fill="hold" display="0">
                  <p:stCondLst>
                    <p:cond delay="indefinite"/>
                  </p:stCondLst>
                  <p:endCondLst>
                    <p:cond evt="onStopAudio" delay="0">
                      <p:tgtEl>
                        <p:sldTgt/>
                      </p:tgtEl>
                    </p:cond>
                  </p:endCondLst>
                </p:cTn>
                <p:tgtEl>
                  <p:spTgt spid="14"/>
                </p:tgtEl>
              </p:cMediaNode>
            </p:audio>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fontScale="90000"/>
          </a:bodyPr>
          <a:lstStyle/>
          <a:p>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Yím̓ác̓ix̌sda</a:t>
            </a:r>
            <a:r>
              <a:rPr lang="en-CA" sz="3200" dirty="0" smtClean="0">
                <a:solidFill>
                  <a:srgbClr val="FFFF00"/>
                </a:solidFill>
                <a:latin typeface="Times New Roman"/>
              </a:rPr>
              <a:t/>
            </a:r>
            <a:br>
              <a:rPr lang="en-CA" sz="3200" dirty="0" smtClean="0">
                <a:solidFill>
                  <a:srgbClr val="FFFF00"/>
                </a:solidFill>
                <a:latin typeface="Heiltsuk Doulos"/>
              </a:rPr>
            </a:br>
            <a:r>
              <a:rPr lang="en-CA" sz="3200" dirty="0" smtClean="0">
                <a:latin typeface="Times New Roman"/>
              </a:rPr>
              <a:t> </a:t>
            </a:r>
            <a:r>
              <a:rPr lang="en-CA" sz="3100" b="1" dirty="0" smtClean="0">
                <a:latin typeface="Times New Roman"/>
              </a:rPr>
              <a:t>Translation: Chief - Wanting to be Chief</a:t>
            </a:r>
            <a:br>
              <a:rPr lang="en-CA" sz="3100" b="1" dirty="0" smtClean="0">
                <a:latin typeface="Heiltsuk Doulos"/>
              </a:rPr>
            </a:br>
            <a:r>
              <a:rPr lang="en-CA" sz="3100" b="1" dirty="0" smtClean="0">
                <a:latin typeface="Times New Roman"/>
              </a:rPr>
              <a:t>Maryanne Lawson</a:t>
            </a:r>
            <a:br>
              <a:rPr lang="en-CA" sz="3100" b="1" dirty="0" smtClean="0">
                <a:latin typeface="Heiltsuk Doulos"/>
              </a:rPr>
            </a:br>
            <a:r>
              <a:rPr lang="en-CA" sz="3200" b="1" dirty="0" err="1">
                <a:solidFill>
                  <a:srgbClr val="FFFF00"/>
                </a:solidFill>
                <a:latin typeface="Times New Roman" pitchFamily="2" charset="0"/>
              </a:rPr>
              <a:t>Lílqvlaƛi</a:t>
            </a:r>
            <a:r>
              <a:rPr lang="en-CA" sz="3200" b="1" dirty="0">
                <a:solidFill>
                  <a:srgbClr val="FFFF00"/>
                </a:solidFill>
                <a:latin typeface="Times New Roman" pitchFamily="2" charset="0"/>
              </a:rPr>
              <a:t>  - </a:t>
            </a:r>
            <a:r>
              <a:rPr lang="en-US" sz="3200" b="1" dirty="0">
                <a:solidFill>
                  <a:srgbClr val="FFFF00"/>
                </a:solidFill>
                <a:latin typeface="Times New Roman" panose="00000400000000000000" pitchFamily="2" charset="0"/>
              </a:rPr>
              <a:t>’</a:t>
            </a:r>
            <a:r>
              <a:rPr lang="en-US" sz="3200" b="1" dirty="0" err="1">
                <a:solidFill>
                  <a:srgbClr val="FFFF00"/>
                </a:solidFill>
                <a:latin typeface="Times New Roman" panose="00000400000000000000" pitchFamily="2" charset="0"/>
              </a:rPr>
              <a:t>Wúyalitx̌v</a:t>
            </a:r>
            <a:endParaRPr lang="en-CA" sz="31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9368" t="3185" r="19503" b="13239"/>
          <a:stretch/>
        </p:blipFill>
        <p:spPr>
          <a:xfrm>
            <a:off x="3577200" y="914400"/>
            <a:ext cx="2133600" cy="2936563"/>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7800" y="77100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6581"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343400"/>
            <a:ext cx="7620000" cy="1828800"/>
          </a:xfrm>
        </p:spPr>
        <p:txBody>
          <a:bodyPr>
            <a:normAutofit fontScale="90000"/>
          </a:bodyPr>
          <a:lstStyle/>
          <a:p>
            <a:r>
              <a:rPr lang="en-CA" sz="3200" dirty="0" smtClean="0">
                <a:latin typeface="Times New Roman"/>
              </a:rPr>
              <a:t> </a:t>
            </a:r>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a:t>
            </a:r>
            <a:r>
              <a:rPr lang="en-CA" sz="2800" b="1" dirty="0" err="1" smtClean="0">
                <a:solidFill>
                  <a:srgbClr val="FFFF00"/>
                </a:solidFill>
                <a:latin typeface="Times New Roman"/>
              </a:rPr>
              <a:t>Lagáud</a:t>
            </a:r>
            <a:r>
              <a:rPr lang="en-CA" sz="2800" b="1" dirty="0">
                <a:solidFill>
                  <a:srgbClr val="FFFF00"/>
                </a:solidFill>
                <a:latin typeface="Times New Roman"/>
              </a:rPr>
              <a:t> </a:t>
            </a:r>
            <a:r>
              <a:rPr lang="en-CA" sz="2800" b="1" dirty="0" smtClean="0">
                <a:solidFill>
                  <a:srgbClr val="FFFF00"/>
                </a:solidFill>
                <a:latin typeface="Times New Roman"/>
              </a:rPr>
              <a:t>du Hṃ̓zit</a:t>
            </a:r>
            <a:br>
              <a:rPr lang="en-CA" sz="2800" b="1" dirty="0" smtClean="0">
                <a:solidFill>
                  <a:srgbClr val="FFFF00"/>
                </a:solidFill>
                <a:latin typeface="Heiltsuk Doulos"/>
              </a:rPr>
            </a:br>
            <a:r>
              <a:rPr lang="en-CA" sz="2800" b="1" dirty="0" smtClean="0">
                <a:latin typeface="Times New Roman"/>
              </a:rPr>
              <a:t> Translation: Chief - Giving food</a:t>
            </a:r>
            <a:br>
              <a:rPr lang="en-CA" sz="2800" b="1" dirty="0" smtClean="0">
                <a:latin typeface="Heiltsuk Doulos"/>
              </a:rPr>
            </a:br>
            <a:r>
              <a:rPr lang="en-CA" sz="2800" b="1" dirty="0" smtClean="0">
                <a:latin typeface="Times New Roman"/>
              </a:rPr>
              <a:t>Kenny Campbell </a:t>
            </a:r>
            <a:r>
              <a:rPr lang="en-US" sz="2800" b="1" dirty="0">
                <a:latin typeface="Times New Roman"/>
              </a:rPr>
              <a:t/>
            </a:r>
            <a:br>
              <a:rPr lang="en-US" sz="2800" b="1" dirty="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Wúyalitx̌v</a:t>
            </a:r>
            <a:endParaRPr lang="en-US" sz="2800" b="1" dirty="0">
              <a:latin typeface="Heiltsuk Doulos" panose="00000400000000000000" pitchFamily="2" charset="0"/>
            </a:endParaRPr>
          </a:p>
        </p:txBody>
      </p:sp>
      <p:pic>
        <p:nvPicPr>
          <p:cNvPr id="3" name="Picture 2" descr="img009.jpg"/>
          <p:cNvPicPr/>
          <p:nvPr/>
        </p:nvPicPr>
        <p:blipFill>
          <a:blip r:embed="rId4" cstate="print"/>
          <a:stretch>
            <a:fillRect/>
          </a:stretch>
        </p:blipFill>
        <p:spPr>
          <a:xfrm>
            <a:off x="3385124" y="885103"/>
            <a:ext cx="2590800" cy="3458297"/>
          </a:xfrm>
          <a:prstGeom prst="rect">
            <a:avLst/>
          </a:prstGeom>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7800" y="753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8405"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191000"/>
            <a:ext cx="7620000" cy="1981200"/>
          </a:xfrm>
        </p:spPr>
        <p:txBody>
          <a:bodyPr>
            <a:normAutofit/>
          </a:bodyPr>
          <a:lstStyle/>
          <a:p>
            <a:r>
              <a:rPr lang="en-CA" sz="3200" dirty="0" smtClean="0">
                <a:latin typeface="Times New Roman"/>
              </a:rPr>
              <a:t>Chief: </a:t>
            </a:r>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Núlis</a:t>
            </a:r>
            <a:r>
              <a:rPr lang="en-CA" sz="3200" dirty="0" smtClean="0">
                <a:latin typeface="Times New Roman"/>
              </a:rPr>
              <a:t/>
            </a:r>
            <a:br>
              <a:rPr lang="en-CA" sz="3200" dirty="0" smtClean="0">
                <a:latin typeface="Heiltsuk Doulos"/>
              </a:rPr>
            </a:br>
            <a:r>
              <a:rPr lang="en-CA" sz="3200" dirty="0" smtClean="0">
                <a:latin typeface="Times New Roman"/>
              </a:rPr>
              <a:t> Translation:</a:t>
            </a:r>
            <a:r>
              <a:rPr lang="en-CA" sz="3200" i="1" dirty="0" smtClean="0">
                <a:latin typeface="Times New Roman"/>
              </a:rPr>
              <a:t> </a:t>
            </a:r>
            <a:r>
              <a:rPr lang="en-CA" sz="3200" dirty="0" smtClean="0">
                <a:latin typeface="Times New Roman"/>
              </a:rPr>
              <a:t/>
            </a:r>
            <a:br>
              <a:rPr lang="en-CA" sz="3200" dirty="0" smtClean="0">
                <a:latin typeface="Heiltsuk Doulos"/>
              </a:rPr>
            </a:br>
            <a:r>
              <a:rPr lang="en-CA" sz="3200" dirty="0" smtClean="0">
                <a:latin typeface="Times New Roman"/>
              </a:rPr>
              <a:t>Chief </a:t>
            </a:r>
            <a:r>
              <a:rPr lang="en-CA" sz="3200" smtClean="0">
                <a:latin typeface="Times New Roman"/>
              </a:rPr>
              <a:t>Ed Newman</a:t>
            </a:r>
            <a:endParaRPr lang="en-CA" sz="3200"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10043" b="1059"/>
          <a:stretch/>
        </p:blipFill>
        <p:spPr>
          <a:xfrm>
            <a:off x="3733800" y="908584"/>
            <a:ext cx="2133600" cy="3192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a:bodyPr>
          <a:lstStyle/>
          <a:p>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a:t>
            </a:r>
            <a:r>
              <a:rPr lang="en-CA" sz="2800" b="1" dirty="0" err="1" smtClean="0">
                <a:solidFill>
                  <a:srgbClr val="FFFF00"/>
                </a:solidFill>
                <a:latin typeface="Times New Roman"/>
              </a:rPr>
              <a:t>Qá’ait</a:t>
            </a:r>
            <a:r>
              <a:rPr lang="en-CA" sz="2800" dirty="0">
                <a:latin typeface="Times New Roman"/>
              </a:rPr>
              <a:t> </a:t>
            </a:r>
            <a:r>
              <a:rPr lang="en-CA" sz="2800" dirty="0" smtClean="0">
                <a:latin typeface="Times New Roman"/>
              </a:rPr>
              <a:t>- </a:t>
            </a:r>
            <a:r>
              <a:rPr lang="en-CA" sz="2800" b="1" dirty="0" smtClean="0">
                <a:solidFill>
                  <a:srgbClr val="FFFF00"/>
                </a:solidFill>
                <a:latin typeface="Times New Roman"/>
              </a:rPr>
              <a:t>Tlingit origin</a:t>
            </a:r>
            <a:br>
              <a:rPr lang="en-CA" sz="2800" b="1" dirty="0" smtClean="0">
                <a:solidFill>
                  <a:srgbClr val="FFFF00"/>
                </a:solidFill>
                <a:latin typeface="Heiltsuk Doulos"/>
              </a:rPr>
            </a:br>
            <a:r>
              <a:rPr lang="en-CA" sz="2800" b="1" dirty="0" smtClean="0">
                <a:latin typeface="Times New Roman"/>
              </a:rPr>
              <a:t>Translation: Chief - Having much wealth</a:t>
            </a:r>
            <a:br>
              <a:rPr lang="en-CA" sz="2800" b="1" dirty="0" smtClean="0">
                <a:latin typeface="Heiltsuk Doulos"/>
              </a:rPr>
            </a:br>
            <a:r>
              <a:rPr lang="en-CA" sz="2800" b="1" dirty="0" smtClean="0">
                <a:latin typeface="Times New Roman"/>
              </a:rPr>
              <a:t>Arnold Humchitt</a:t>
            </a:r>
            <a:br>
              <a:rPr lang="en-CA" sz="2800" b="1" dirty="0" smtClean="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a:t>
            </a:r>
            <a:r>
              <a:rPr lang="en-CA" sz="2800" b="1" dirty="0" smtClean="0">
                <a:solidFill>
                  <a:srgbClr val="FFFF00"/>
                </a:solidFill>
                <a:latin typeface="Times New Roman" pitchFamily="2" charset="0"/>
              </a:rPr>
              <a:t>- </a:t>
            </a:r>
            <a:r>
              <a:rPr lang="en-US" sz="2800" b="1" dirty="0" smtClean="0">
                <a:solidFill>
                  <a:srgbClr val="FFFF00"/>
                </a:solidFill>
                <a:latin typeface="Times New Roman" panose="00000400000000000000" pitchFamily="2" charset="0"/>
              </a:rPr>
              <a:t>’</a:t>
            </a:r>
            <a:r>
              <a:rPr lang="en-US" sz="2800" b="1" dirty="0" err="1" smtClean="0">
                <a:solidFill>
                  <a:srgbClr val="FFFF00"/>
                </a:solidFill>
                <a:latin typeface="Times New Roman" panose="00000400000000000000" pitchFamily="2" charset="0"/>
              </a:rPr>
              <a:t>Qvúgvay̓aitx̌v</a:t>
            </a:r>
            <a:r>
              <a:rPr lang="en-US" sz="2800" b="1" dirty="0" smtClean="0">
                <a:solidFill>
                  <a:srgbClr val="FFFF00"/>
                </a:solidFill>
                <a:latin typeface="Times New Roman" panose="00000400000000000000" pitchFamily="2" charset="0"/>
              </a:rPr>
              <a:t> </a:t>
            </a:r>
            <a:endParaRPr lang="en-CA" sz="2800" b="1" dirty="0">
              <a:solidFill>
                <a:srgbClr val="FFFF00"/>
              </a:solidFill>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7322" y="762000"/>
            <a:ext cx="2600803" cy="353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32072" y="795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8090"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191000"/>
            <a:ext cx="7620000" cy="1981200"/>
          </a:xfrm>
        </p:spPr>
        <p:txBody>
          <a:bodyPr>
            <a:normAutofit fontScale="90000"/>
          </a:bodyPr>
          <a:lstStyle/>
          <a:p>
            <a:r>
              <a:rPr lang="en-CA" sz="3200" dirty="0" smtClean="0">
                <a:latin typeface="Times New Roman"/>
              </a:rPr>
              <a:t> </a:t>
            </a:r>
            <a:r>
              <a:rPr lang="en-CA" sz="3100" b="1" dirty="0" smtClean="0">
                <a:solidFill>
                  <a:srgbClr val="FFFF00"/>
                </a:solidFill>
                <a:latin typeface="Times New Roman"/>
              </a:rPr>
              <a:t>’</a:t>
            </a:r>
            <a:r>
              <a:rPr lang="en-CA" sz="3100" b="1" dirty="0" err="1" smtClean="0">
                <a:solidFill>
                  <a:srgbClr val="FFFF00"/>
                </a:solidFill>
                <a:latin typeface="Times New Roman"/>
              </a:rPr>
              <a:t>Hím̓ás</a:t>
            </a:r>
            <a:r>
              <a:rPr lang="en-CA" sz="3100" b="1" dirty="0" smtClean="0">
                <a:solidFill>
                  <a:srgbClr val="FFFF00"/>
                </a:solidFill>
                <a:latin typeface="Times New Roman"/>
              </a:rPr>
              <a:t> ’</a:t>
            </a:r>
            <a:r>
              <a:rPr lang="en-CA" sz="3100" b="1" dirty="0" err="1" smtClean="0">
                <a:solidFill>
                  <a:srgbClr val="FFFF00"/>
                </a:solidFill>
                <a:latin typeface="Times New Roman"/>
              </a:rPr>
              <a:t>Máxvm̓visa</a:t>
            </a:r>
            <a:r>
              <a:rPr lang="en-CA" sz="3100" b="1" dirty="0" smtClean="0">
                <a:solidFill>
                  <a:srgbClr val="FFFF00"/>
                </a:solidFill>
                <a:latin typeface="Times New Roman"/>
              </a:rPr>
              <a:t>ǧṃ</a:t>
            </a:r>
            <a:r>
              <a:rPr lang="en-CA" sz="3100" b="1" dirty="0" err="1" smtClean="0">
                <a:solidFill>
                  <a:srgbClr val="FFFF00"/>
                </a:solidFill>
                <a:latin typeface="Times New Roman"/>
              </a:rPr>
              <a:t>i</a:t>
            </a:r>
            <a:r>
              <a:rPr lang="en-CA" sz="3100" b="1" dirty="0" smtClean="0">
                <a:solidFill>
                  <a:srgbClr val="FFFF00"/>
                </a:solidFill>
                <a:latin typeface="Times New Roman"/>
              </a:rPr>
              <a:t/>
            </a:r>
            <a:br>
              <a:rPr lang="en-CA" sz="3100" b="1" dirty="0" smtClean="0">
                <a:solidFill>
                  <a:srgbClr val="FFFF00"/>
                </a:solidFill>
                <a:latin typeface="Heiltsuk Doulos"/>
              </a:rPr>
            </a:br>
            <a:r>
              <a:rPr lang="en-CA" sz="3100" b="1" dirty="0" smtClean="0">
                <a:latin typeface="Times New Roman"/>
              </a:rPr>
              <a:t> Translation: Chief - Always giving blankets </a:t>
            </a:r>
            <a:br>
              <a:rPr lang="en-CA" sz="3100" b="1" dirty="0" smtClean="0">
                <a:latin typeface="Heiltsuk Doulos"/>
              </a:rPr>
            </a:br>
            <a:r>
              <a:rPr lang="en-CA" sz="3100" b="1" dirty="0" smtClean="0">
                <a:latin typeface="Times New Roman"/>
              </a:rPr>
              <a:t>Conrad Humchitt</a:t>
            </a:r>
            <a:br>
              <a:rPr lang="en-CA" sz="3100" b="1" dirty="0" smtClean="0">
                <a:latin typeface="Heiltsuk Doulos"/>
              </a:rPr>
            </a:br>
            <a:r>
              <a:rPr lang="en-CA" sz="3100" b="1" dirty="0" err="1">
                <a:solidFill>
                  <a:srgbClr val="FFFF00"/>
                </a:solidFill>
                <a:latin typeface="Times New Roman" pitchFamily="2" charset="0"/>
              </a:rPr>
              <a:t>Lílqvlaƛi</a:t>
            </a:r>
            <a:r>
              <a:rPr lang="en-CA" sz="3100" b="1" dirty="0">
                <a:solidFill>
                  <a:srgbClr val="FFFF00"/>
                </a:solidFill>
                <a:latin typeface="Times New Roman" pitchFamily="2" charset="0"/>
              </a:rPr>
              <a:t>  - </a:t>
            </a:r>
            <a:r>
              <a:rPr lang="en-US" sz="3200" b="1" dirty="0">
                <a:solidFill>
                  <a:srgbClr val="FFFF00"/>
                </a:solidFill>
                <a:latin typeface="Times New Roman" panose="00000400000000000000" pitchFamily="2" charset="0"/>
              </a:rPr>
              <a:t>’</a:t>
            </a:r>
            <a:r>
              <a:rPr lang="en-US" sz="3200" b="1" dirty="0" err="1">
                <a:solidFill>
                  <a:srgbClr val="FFFF00"/>
                </a:solidFill>
                <a:latin typeface="Times New Roman" panose="00000400000000000000" pitchFamily="2" charset="0"/>
              </a:rPr>
              <a:t>Qvúgvay̓aitx̌v</a:t>
            </a:r>
            <a:endParaRPr lang="en-CA" sz="31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49881" t="14822" r="2407" b="2409"/>
          <a:stretch/>
        </p:blipFill>
        <p:spPr>
          <a:xfrm>
            <a:off x="3317104" y="865014"/>
            <a:ext cx="2509791" cy="3478386"/>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18779" y="76541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7533"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0896" y="4178051"/>
            <a:ext cx="7620000" cy="1828800"/>
          </a:xfrm>
        </p:spPr>
        <p:txBody>
          <a:bodyPr>
            <a:normAutofit fontScale="90000"/>
          </a:bodyPr>
          <a:lstStyle/>
          <a:p>
            <a:r>
              <a:rPr lang="en-CA" sz="3200" dirty="0" smtClean="0">
                <a:latin typeface="Times New Roman"/>
              </a:rPr>
              <a:t> </a:t>
            </a:r>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Wákas</a:t>
            </a:r>
            <a:r>
              <a:rPr lang="en-CA" sz="3200" dirty="0" smtClean="0">
                <a:latin typeface="Times New Roman"/>
              </a:rPr>
              <a:t/>
            </a:r>
            <a:br>
              <a:rPr lang="en-CA" sz="3200" dirty="0" smtClean="0">
                <a:latin typeface="Heiltsuk Doulos"/>
              </a:rPr>
            </a:br>
            <a:r>
              <a:rPr lang="en-CA" sz="3200" dirty="0" smtClean="0">
                <a:latin typeface="Times New Roman"/>
              </a:rPr>
              <a:t> </a:t>
            </a:r>
            <a:r>
              <a:rPr lang="en-CA" sz="2800" b="1" dirty="0" smtClean="0">
                <a:latin typeface="Times New Roman"/>
              </a:rPr>
              <a:t>Translation: Chief - Great River</a:t>
            </a:r>
            <a:br>
              <a:rPr lang="en-CA" sz="2800" b="1" dirty="0" smtClean="0">
                <a:latin typeface="Heiltsuk Doulos"/>
              </a:rPr>
            </a:br>
            <a:r>
              <a:rPr lang="en-CA" sz="2800" b="1" dirty="0" smtClean="0">
                <a:latin typeface="Times New Roman"/>
              </a:rPr>
              <a:t> Irene Brown</a:t>
            </a:r>
            <a:br>
              <a:rPr lang="en-CA" sz="2800" b="1" dirty="0" smtClean="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Qvúgvay̓aitx̌v</a:t>
            </a:r>
            <a:endParaRPr lang="en-CA" sz="2800" b="1" dirty="0">
              <a:latin typeface="Heiltsuk Doulos" pitchFamily="2" charset="0"/>
            </a:endParaRPr>
          </a:p>
        </p:txBody>
      </p:sp>
      <p:pic>
        <p:nvPicPr>
          <p:cNvPr id="8194" name="Picture 2" descr="C:\Users\lbolton\Desktop\Rex's Work\Heiltsuk (School)\Heiltsuk Chiefs\Chief Cards (Print)\Flash Cards\Irene Brown.jpg"/>
          <p:cNvPicPr>
            <a:picLocks noChangeAspect="1" noChangeArrowheads="1"/>
          </p:cNvPicPr>
          <p:nvPr/>
        </p:nvPicPr>
        <p:blipFill>
          <a:blip r:embed="rId4" cstate="print"/>
          <a:srcRect/>
          <a:stretch>
            <a:fillRect/>
          </a:stretch>
        </p:blipFill>
        <p:spPr bwMode="auto">
          <a:xfrm>
            <a:off x="3276600" y="838200"/>
            <a:ext cx="2590800" cy="3352800"/>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72233" y="7620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5094"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343400"/>
            <a:ext cx="7620000" cy="1828800"/>
          </a:xfrm>
        </p:spPr>
        <p:txBody>
          <a:bodyPr>
            <a:normAutofit/>
          </a:bodyPr>
          <a:lstStyle/>
          <a:p>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a:t>
            </a:r>
            <a:r>
              <a:rPr lang="en-CA" sz="2800" b="1" dirty="0" err="1" smtClean="0">
                <a:solidFill>
                  <a:srgbClr val="FFFF00"/>
                </a:solidFill>
                <a:latin typeface="Times New Roman"/>
              </a:rPr>
              <a:t>ƛípxsalagḷís</a:t>
            </a:r>
            <a:r>
              <a:rPr lang="en-CA" sz="2800" dirty="0" smtClean="0">
                <a:latin typeface="Times New Roman"/>
              </a:rPr>
              <a:t/>
            </a:r>
            <a:br>
              <a:rPr lang="en-CA" sz="2800" dirty="0" smtClean="0">
                <a:latin typeface="Heiltsuk Doulos"/>
              </a:rPr>
            </a:br>
            <a:r>
              <a:rPr lang="en-CA" sz="2800" dirty="0" smtClean="0">
                <a:latin typeface="Times New Roman"/>
              </a:rPr>
              <a:t> </a:t>
            </a:r>
            <a:r>
              <a:rPr lang="en-CA" sz="2800" b="1" dirty="0" smtClean="0">
                <a:latin typeface="Times New Roman"/>
              </a:rPr>
              <a:t>Translation: Chief - Spreading wings throughout the world</a:t>
            </a:r>
            <a:br>
              <a:rPr lang="en-CA" sz="2800" b="1" dirty="0" smtClean="0">
                <a:latin typeface="Heiltsuk Doulos"/>
              </a:rPr>
            </a:br>
            <a:r>
              <a:rPr lang="en-CA" sz="2800" b="1" dirty="0" smtClean="0">
                <a:solidFill>
                  <a:srgbClr val="FFFF00"/>
                </a:solidFill>
                <a:latin typeface="Times New Roman"/>
              </a:rPr>
              <a:t>David Bell - </a:t>
            </a: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Qvúgvay̓aitx̌v</a:t>
            </a:r>
            <a:endParaRPr lang="en-CA" sz="2800" b="1" dirty="0">
              <a:latin typeface="Heiltsuk Doulos" pitchFamily="2" charset="0"/>
            </a:endParaRPr>
          </a:p>
        </p:txBody>
      </p:sp>
      <p:pic>
        <p:nvPicPr>
          <p:cNvPr id="7170" name="Picture 2" descr="C:\Users\lbolton\Desktop\Rex's Work\Heiltsuk (School)\Heiltsuk Chiefs\Chief Cards (Print)\Flash Cards\Davie Bell.jpg"/>
          <p:cNvPicPr>
            <a:picLocks noChangeAspect="1" noChangeArrowheads="1"/>
          </p:cNvPicPr>
          <p:nvPr/>
        </p:nvPicPr>
        <p:blipFill>
          <a:blip r:embed="rId4" cstate="print"/>
          <a:srcRect/>
          <a:stretch>
            <a:fillRect/>
          </a:stretch>
        </p:blipFill>
        <p:spPr bwMode="auto">
          <a:xfrm>
            <a:off x="3276600" y="838200"/>
            <a:ext cx="2649682" cy="3429000"/>
          </a:xfrm>
          <a:prstGeom prst="rect">
            <a:avLst/>
          </a:prstGeom>
          <a:noFill/>
        </p:spPr>
      </p:pic>
      <p:sp>
        <p:nvSpPr>
          <p:cNvPr id="92" name="Round Diagonal Corner Rectangle 91"/>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ound Diagonal Corner Rectangle 92"/>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ound Diagonal Corner Rectangle 93"/>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ound Diagonal Corner Rectangle 94"/>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Flowchart: Connector 109"/>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Flowchart: Connector 111"/>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Flowchart: Connector 112"/>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lowchart: Connector 113"/>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Flowchart: Connector 114"/>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Flowchart: Connector 115"/>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Flowchart: Connector 116"/>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Flowchart: Connector 117"/>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Flowchart: Connector 118"/>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Flowchart: Connector 119"/>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Flowchart: Connector 120"/>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Flowchart: Connector 121"/>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Flowchart: Connector 122"/>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Flowchart: Connector 123"/>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Flowchart: Connector 124"/>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Flowchart: Connector 125"/>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Flowchart: Connector 126"/>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Flowchart: Connector 127"/>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Flowchart: Connector 128"/>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Flowchart: Connector 129"/>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Flowchart: Connector 130"/>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Flowchart: Connector 131"/>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Flowchart: Connector 132"/>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Flowchart: Connector 133"/>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Flowchart: Connector 134"/>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Flowchart: Connector 135"/>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Flowchart: Connector 136"/>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Flowchart: Connector 137"/>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Flowchart: Connector 138"/>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76000" y="92349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28926" fill="hold"/>
                                        <p:tgtEl>
                                          <p:spTgt spid="3"/>
                                        </p:tgtEl>
                                      </p:cBhvr>
                                    </p:cmd>
                                  </p:childTnLst>
                                </p:cTn>
                              </p:par>
                            </p:childTnLst>
                          </p:cTn>
                        </p:par>
                      </p:childTnLst>
                    </p:cTn>
                  </p:par>
                </p:childTnLst>
              </p:cTn>
              <p:nextCondLst>
                <p:cond evt="onClick" delay="0">
                  <p:tgtEl>
                    <p:spTgt spid="3"/>
                  </p:tgtEl>
                </p:cond>
              </p:nextCondLst>
            </p:seq>
            <p:audio>
              <p:cMediaNode vol="80000">
                <p:cTn id="2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fontScale="90000"/>
          </a:bodyPr>
          <a:lstStyle/>
          <a:p>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Qáqvaís</a:t>
            </a:r>
            <a:r>
              <a:rPr lang="en-CA" sz="3200" dirty="0" smtClean="0">
                <a:latin typeface="Times New Roman"/>
              </a:rPr>
              <a:t/>
            </a:r>
            <a:br>
              <a:rPr lang="en-CA" sz="3200" dirty="0" smtClean="0">
                <a:latin typeface="Heiltsuk Doulos"/>
              </a:rPr>
            </a:br>
            <a:r>
              <a:rPr lang="en-CA" sz="3100" b="1" dirty="0" smtClean="0">
                <a:latin typeface="Times New Roman"/>
              </a:rPr>
              <a:t> Translation: Chief - Someone on the beach </a:t>
            </a:r>
            <a:br>
              <a:rPr lang="en-CA" sz="3100" b="1" dirty="0" smtClean="0">
                <a:latin typeface="Heiltsuk Doulos"/>
              </a:rPr>
            </a:br>
            <a:r>
              <a:rPr lang="en-CA" sz="3100" b="1" dirty="0" smtClean="0">
                <a:latin typeface="Times New Roman"/>
              </a:rPr>
              <a:t> Crystal Woods</a:t>
            </a:r>
            <a:br>
              <a:rPr lang="en-CA" sz="3100" b="1" dirty="0" smtClean="0">
                <a:latin typeface="Heiltsuk Doulos"/>
              </a:rPr>
            </a:br>
            <a:r>
              <a:rPr lang="en-CA" sz="3100" b="1" dirty="0" err="1" smtClean="0">
                <a:solidFill>
                  <a:srgbClr val="FFFF00"/>
                </a:solidFill>
                <a:latin typeface="Times New Roman" pitchFamily="2" charset="0"/>
              </a:rPr>
              <a:t>Lílqvlaƛi</a:t>
            </a:r>
            <a:r>
              <a:rPr lang="en-CA" sz="3100" b="1" dirty="0" smtClean="0">
                <a:solidFill>
                  <a:srgbClr val="FFFF00"/>
                </a:solidFill>
                <a:latin typeface="Times New Roman" pitchFamily="2" charset="0"/>
              </a:rPr>
              <a:t>  </a:t>
            </a:r>
            <a:r>
              <a:rPr lang="en-CA" sz="3100" b="1" dirty="0">
                <a:solidFill>
                  <a:srgbClr val="FFFF00"/>
                </a:solidFill>
                <a:latin typeface="Times New Roman" pitchFamily="2" charset="0"/>
              </a:rPr>
              <a:t>- </a:t>
            </a:r>
            <a:r>
              <a:rPr lang="en-US" sz="3100" b="1" dirty="0">
                <a:solidFill>
                  <a:srgbClr val="FFFF00"/>
                </a:solidFill>
                <a:latin typeface="Times New Roman" panose="00000400000000000000" pitchFamily="2" charset="0"/>
              </a:rPr>
              <a:t>’</a:t>
            </a:r>
            <a:r>
              <a:rPr lang="en-US" sz="3100" b="1" dirty="0" err="1">
                <a:solidFill>
                  <a:srgbClr val="FFFF00"/>
                </a:solidFill>
                <a:latin typeface="Times New Roman" panose="00000400000000000000" pitchFamily="2" charset="0"/>
              </a:rPr>
              <a:t>Qvúgvay̓aitx̌v</a:t>
            </a:r>
            <a:endParaRPr lang="en-CA" sz="3100" b="1" dirty="0">
              <a:latin typeface="Heiltsuk Doulos" pitchFamily="2" charset="0"/>
            </a:endParaRPr>
          </a:p>
        </p:txBody>
      </p:sp>
      <p:sp>
        <p:nvSpPr>
          <p:cNvPr id="92" name="Round Diagonal Corner Rectangle 91"/>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ound Diagonal Corner Rectangle 92"/>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ound Diagonal Corner Rectangle 93"/>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ound Diagonal Corner Rectangle 94"/>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Flowchart: Connector 109"/>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Flowchart: Connector 111"/>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Flowchart: Connector 112"/>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lowchart: Connector 113"/>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Flowchart: Connector 114"/>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Flowchart: Connector 115"/>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Flowchart: Connector 116"/>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Flowchart: Connector 117"/>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Flowchart: Connector 118"/>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Flowchart: Connector 119"/>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Flowchart: Connector 120"/>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Flowchart: Connector 121"/>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Flowchart: Connector 122"/>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Flowchart: Connector 123"/>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Flowchart: Connector 124"/>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Flowchart: Connector 125"/>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Flowchart: Connector 126"/>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Flowchart: Connector 127"/>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Flowchart: Connector 128"/>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Flowchart: Connector 129"/>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Flowchart: Connector 130"/>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Flowchart: Connector 131"/>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Flowchart: Connector 132"/>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Flowchart: Connector 133"/>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Flowchart: Connector 134"/>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Flowchart: Connector 135"/>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Flowchart: Connector 136"/>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Flowchart: Connector 137"/>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Flowchart: Connector 138"/>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2" name="Picture 51" descr="C:\Users\jvickers\Desktop\cuzcyrs.png"/>
          <p:cNvPicPr/>
          <p:nvPr/>
        </p:nvPicPr>
        <p:blipFill rotWithShape="1">
          <a:blip r:embed="rId4">
            <a:extLst>
              <a:ext uri="{28A0092B-C50C-407E-A947-70E740481C1C}">
                <a14:useLocalDpi xmlns:a14="http://schemas.microsoft.com/office/drawing/2010/main" val="0"/>
              </a:ext>
            </a:extLst>
          </a:blip>
          <a:srcRect l="7798" t="33399" r="56672" b="10937"/>
          <a:stretch/>
        </p:blipFill>
        <p:spPr bwMode="auto">
          <a:xfrm>
            <a:off x="3513600" y="762001"/>
            <a:ext cx="2116800" cy="3505200"/>
          </a:xfrm>
          <a:prstGeom prst="rect">
            <a:avLst/>
          </a:prstGeom>
          <a:noFill/>
          <a:ln>
            <a:noFill/>
          </a:ln>
          <a:extLst>
            <a:ext uri="{53640926-AAD7-44D8-BBD7-CCE9431645EC}">
              <a14:shadowObscured xmlns:a14="http://schemas.microsoft.com/office/drawing/2010/main"/>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0000" y="838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8206"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fontScale="90000"/>
          </a:bodyPr>
          <a:lstStyle/>
          <a:p>
            <a:r>
              <a:rPr lang="en-CA" sz="3200" dirty="0" smtClean="0">
                <a:latin typeface="Times New Roman"/>
              </a:rPr>
              <a:t> </a:t>
            </a:r>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Qvúmán̓ukvḷa</a:t>
            </a:r>
            <a:r>
              <a:rPr lang="en-CA" sz="3200" dirty="0" smtClean="0">
                <a:solidFill>
                  <a:srgbClr val="FF0000"/>
                </a:solidFill>
                <a:latin typeface="Times New Roman"/>
              </a:rPr>
              <a:t/>
            </a:r>
            <a:br>
              <a:rPr lang="en-CA" sz="3200" dirty="0" smtClean="0">
                <a:solidFill>
                  <a:srgbClr val="FF0000"/>
                </a:solidFill>
                <a:latin typeface="Heiltsuk Doulos"/>
              </a:rPr>
            </a:br>
            <a:r>
              <a:rPr lang="en-CA" sz="3200" dirty="0" smtClean="0">
                <a:latin typeface="Times New Roman"/>
              </a:rPr>
              <a:t> </a:t>
            </a:r>
            <a:r>
              <a:rPr lang="en-CA" sz="2800" b="1" dirty="0" smtClean="0">
                <a:latin typeface="Times New Roman"/>
              </a:rPr>
              <a:t>Translation: Chief - Getting rich </a:t>
            </a:r>
            <a:br>
              <a:rPr lang="en-CA" sz="2800" b="1" dirty="0" smtClean="0">
                <a:latin typeface="Heiltsuk Doulos"/>
              </a:rPr>
            </a:br>
            <a:r>
              <a:rPr lang="en-CA" sz="2800" b="1" dirty="0" smtClean="0">
                <a:latin typeface="Times New Roman"/>
              </a:rPr>
              <a:t>Wilfred Humchitt </a:t>
            </a:r>
            <a:br>
              <a:rPr lang="en-CA" sz="2800" b="1" dirty="0" smtClean="0">
                <a:latin typeface="Heiltsuk Doulos"/>
              </a:rPr>
            </a:br>
            <a:r>
              <a:rPr lang="en-CA" sz="2800" b="1" dirty="0" err="1" smtClean="0">
                <a:solidFill>
                  <a:srgbClr val="FFFF00"/>
                </a:solidFill>
                <a:latin typeface="Times New Roman" pitchFamily="2" charset="0"/>
              </a:rPr>
              <a:t>Lílqvlaƛi</a:t>
            </a:r>
            <a:r>
              <a:rPr lang="en-CA" sz="2800" b="1" dirty="0" smtClean="0">
                <a:solidFill>
                  <a:srgbClr val="FFFF00"/>
                </a:solidFill>
                <a:latin typeface="Times New Roman" pitchFamily="2" charset="0"/>
              </a:rPr>
              <a:t> - </a:t>
            </a:r>
            <a:r>
              <a:rPr lang="en-US" sz="2800" b="1" dirty="0" smtClean="0">
                <a:solidFill>
                  <a:srgbClr val="FFFF00"/>
                </a:solidFill>
                <a:latin typeface="Times New Roman" panose="00000400000000000000" pitchFamily="2" charset="0"/>
              </a:rPr>
              <a:t>’</a:t>
            </a:r>
            <a:r>
              <a:rPr lang="en-US" sz="2800" b="1" dirty="0" err="1" smtClean="0">
                <a:solidFill>
                  <a:srgbClr val="FFFF00"/>
                </a:solidFill>
                <a:latin typeface="Times New Roman" panose="00000400000000000000" pitchFamily="2" charset="0"/>
              </a:rPr>
              <a:t>Wúiƛitix̌v</a:t>
            </a:r>
            <a:endParaRPr lang="en-CA" sz="2800" b="1" dirty="0">
              <a:solidFill>
                <a:srgbClr val="FFFF00"/>
              </a:solidFill>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 r="-7147" b="21838"/>
          <a:stretch/>
        </p:blipFill>
        <p:spPr>
          <a:xfrm>
            <a:off x="3276600" y="914400"/>
            <a:ext cx="2734800" cy="3461982"/>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3761" y="78658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0706" fill="hold"/>
                                        <p:tgtEl>
                                          <p:spTgt spid="7"/>
                                        </p:tgtEl>
                                      </p:cBhvr>
                                    </p:cmd>
                                  </p:childTnLst>
                                </p:cTn>
                              </p:par>
                            </p:childTnLst>
                          </p:cTn>
                        </p:par>
                      </p:childTnLst>
                    </p:cTn>
                  </p:par>
                </p:childTnLst>
              </p:cTn>
              <p:nextCondLst>
                <p:cond evt="onClick" delay="0">
                  <p:tgtEl>
                    <p:spTgt spid="7"/>
                  </p:tgtEl>
                </p:cond>
              </p:nextCondLst>
            </p:seq>
            <p:audio>
              <p:cMediaNode vol="80000">
                <p:cTn id="22"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343400"/>
            <a:ext cx="7620000" cy="1828800"/>
          </a:xfrm>
        </p:spPr>
        <p:txBody>
          <a:bodyPr>
            <a:normAutofit/>
          </a:bodyPr>
          <a:lstStyle/>
          <a:p>
            <a:r>
              <a:rPr lang="en-CA" sz="2800" b="1" dirty="0" smtClean="0">
                <a:latin typeface="Times New Roman"/>
              </a:rPr>
              <a:t>Chief: </a:t>
            </a:r>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’Hṃ̓zit</a:t>
            </a:r>
            <a:br>
              <a:rPr lang="en-CA" sz="2800" b="1" dirty="0" smtClean="0">
                <a:solidFill>
                  <a:srgbClr val="FFFF00"/>
                </a:solidFill>
                <a:latin typeface="Heiltsuk Doulos"/>
              </a:rPr>
            </a:br>
            <a:r>
              <a:rPr lang="en-CA" sz="2800" b="1" dirty="0" smtClean="0">
                <a:latin typeface="Times New Roman"/>
              </a:rPr>
              <a:t> Translation: Chief - Giving food</a:t>
            </a:r>
            <a:br>
              <a:rPr lang="en-CA" sz="2800" b="1" dirty="0" smtClean="0">
                <a:latin typeface="Heiltsuk Doulos"/>
              </a:rPr>
            </a:br>
            <a:r>
              <a:rPr lang="en-CA" sz="2800" b="1" dirty="0" smtClean="0">
                <a:latin typeface="Times New Roman"/>
              </a:rPr>
              <a:t>Garth Humchitt</a:t>
            </a:r>
            <a:br>
              <a:rPr lang="en-CA" sz="2800" b="1" dirty="0" smtClean="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Wúiƛitix̌v</a:t>
            </a:r>
            <a:endParaRPr lang="en-CA" sz="28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0456" r="33579" b="35220"/>
          <a:stretch/>
        </p:blipFill>
        <p:spPr>
          <a:xfrm>
            <a:off x="3488140" y="762001"/>
            <a:ext cx="2473637" cy="3581399"/>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52200" y="82000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2703" fill="hold"/>
                                        <p:tgtEl>
                                          <p:spTgt spid="4"/>
                                        </p:tgtEl>
                                      </p:cBhvr>
                                    </p:cmd>
                                  </p:childTnLst>
                                </p:cTn>
                              </p:par>
                            </p:childTnLst>
                          </p:cTn>
                        </p:par>
                      </p:childTnLst>
                    </p:cTn>
                  </p:par>
                </p:childTnLst>
              </p:cTn>
              <p:nextCondLst>
                <p:cond evt="onClick" delay="0">
                  <p:tgtEl>
                    <p:spTgt spid="4"/>
                  </p:tgtEl>
                </p:cond>
              </p:nextCondLst>
            </p:seq>
            <p:audio>
              <p:cMediaNode vol="80000">
                <p:cTn id="15"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4" cstate="print">
            <a:lum bright="6000" contrast="18000"/>
          </a:blip>
          <a:srcRect/>
          <a:stretch>
            <a:fillRect/>
          </a:stretch>
        </p:blipFill>
        <p:spPr bwMode="auto">
          <a:xfrm>
            <a:off x="677400" y="651591"/>
            <a:ext cx="3970800" cy="5490600"/>
          </a:xfrm>
          <a:prstGeom prst="rect">
            <a:avLst/>
          </a:prstGeom>
          <a:noFill/>
          <a:ln w="9525" algn="in">
            <a:noFill/>
            <a:miter lim="800000"/>
            <a:headEnd/>
            <a:tailEnd/>
          </a:ln>
          <a:effectLst/>
        </p:spPr>
      </p:pic>
      <p:sp>
        <p:nvSpPr>
          <p:cNvPr id="2" name="Title 1"/>
          <p:cNvSpPr>
            <a:spLocks noGrp="1"/>
          </p:cNvSpPr>
          <p:nvPr>
            <p:ph type="ctrTitle"/>
          </p:nvPr>
        </p:nvSpPr>
        <p:spPr>
          <a:xfrm>
            <a:off x="4572000" y="681600"/>
            <a:ext cx="3810000" cy="5490600"/>
          </a:xfrm>
        </p:spPr>
        <p:txBody>
          <a:bodyPr>
            <a:normAutofit/>
          </a:bodyPr>
          <a:lstStyle/>
          <a:p>
            <a:r>
              <a:rPr lang="en-CA" sz="2800" b="1" dirty="0" smtClean="0">
                <a:solidFill>
                  <a:srgbClr val="FFFF00"/>
                </a:solidFill>
                <a:latin typeface="Times New Roman" pitchFamily="2" charset="0"/>
              </a:rPr>
              <a:t/>
            </a:r>
            <a:br>
              <a:rPr lang="en-CA" sz="2800" b="1" dirty="0" smtClean="0">
                <a:solidFill>
                  <a:srgbClr val="FFFF00"/>
                </a:solidFill>
                <a:latin typeface="Heiltsuk Doulos" pitchFamily="2" charset="0"/>
              </a:rPr>
            </a:br>
            <a:r>
              <a:rPr lang="en-CA" sz="2800" b="1" dirty="0" err="1" smtClean="0">
                <a:solidFill>
                  <a:srgbClr val="FFFF00"/>
                </a:solidFill>
                <a:latin typeface="Times New Roman" pitchFamily="2" charset="0"/>
              </a:rPr>
              <a:t>Sk̓áukvnts</a:t>
            </a:r>
            <a:r>
              <a:rPr lang="en-CA" sz="2800" b="1" dirty="0" smtClean="0">
                <a:solidFill>
                  <a:srgbClr val="FFFF00"/>
                </a:solidFill>
                <a:latin typeface="Times New Roman" pitchFamily="2" charset="0"/>
              </a:rPr>
              <a:t> </a:t>
            </a:r>
            <a:r>
              <a:rPr lang="en-CA" sz="2800" b="1" dirty="0" err="1" smtClean="0">
                <a:solidFill>
                  <a:srgbClr val="FFFF00"/>
                </a:solidFill>
                <a:latin typeface="Times New Roman" pitchFamily="2" charset="0"/>
              </a:rPr>
              <a:t>lílqvlaƛi</a:t>
            </a:r>
            <a:r>
              <a:rPr lang="en-CA" sz="2800" b="1" dirty="0" smtClean="0">
                <a:solidFill>
                  <a:srgbClr val="FFFF00"/>
                </a:solidFill>
                <a:latin typeface="Times New Roman" pitchFamily="2" charset="0"/>
              </a:rPr>
              <a:t> </a:t>
            </a:r>
            <a:r>
              <a:rPr lang="en-CA" sz="2800" dirty="0" smtClean="0">
                <a:latin typeface="Times New Roman" pitchFamily="2" charset="0"/>
              </a:rPr>
              <a:t> We are five tribes.</a:t>
            </a:r>
            <a:br>
              <a:rPr lang="en-CA" sz="2800" dirty="0" smtClean="0">
                <a:latin typeface="Heiltsuk Doulos" pitchFamily="2" charset="0"/>
              </a:rPr>
            </a:br>
            <a:r>
              <a:rPr lang="en-CA" sz="2400" b="1" dirty="0" smtClean="0">
                <a:solidFill>
                  <a:srgbClr val="FFFF00"/>
                </a:solidFill>
                <a:latin typeface="Times New Roman" pitchFamily="2" charset="0"/>
              </a:rPr>
              <a:t>’</a:t>
            </a:r>
            <a:r>
              <a:rPr lang="en-CA" sz="2400" b="1" dirty="0" err="1" smtClean="0">
                <a:solidFill>
                  <a:srgbClr val="FFFF00"/>
                </a:solidFill>
                <a:latin typeface="Times New Roman" pitchFamily="2" charset="0"/>
              </a:rPr>
              <a:t>Wúyalitx̌v</a:t>
            </a:r>
            <a:r>
              <a:rPr lang="en-CA" sz="2400" dirty="0" smtClean="0">
                <a:solidFill>
                  <a:srgbClr val="FFFF00"/>
                </a:solidFill>
                <a:latin typeface="Times New Roman" pitchFamily="2" charset="0"/>
              </a:rPr>
              <a:t> </a:t>
            </a:r>
            <a:r>
              <a:rPr lang="en-CA" sz="2400" dirty="0" smtClean="0">
                <a:latin typeface="Times New Roman" pitchFamily="2" charset="0"/>
              </a:rPr>
              <a:t/>
            </a:r>
            <a:br>
              <a:rPr lang="en-CA" sz="2400" dirty="0" smtClean="0">
                <a:latin typeface="Heiltsuk Doulos" pitchFamily="2" charset="0"/>
              </a:rPr>
            </a:br>
            <a:r>
              <a:rPr lang="en-CA" sz="2400" dirty="0" smtClean="0">
                <a:latin typeface="Times New Roman" pitchFamily="2" charset="0"/>
              </a:rPr>
              <a:t>The Outside People</a:t>
            </a:r>
            <a:br>
              <a:rPr lang="en-CA" sz="2400" dirty="0" smtClean="0">
                <a:latin typeface="Heiltsuk Doulos" pitchFamily="2" charset="0"/>
              </a:rPr>
            </a:br>
            <a:r>
              <a:rPr lang="en-CA" sz="2400" b="1" dirty="0" smtClean="0">
                <a:solidFill>
                  <a:srgbClr val="FFFF00"/>
                </a:solidFill>
                <a:latin typeface="Times New Roman" pitchFamily="2" charset="0"/>
              </a:rPr>
              <a:t>’</a:t>
            </a:r>
            <a:r>
              <a:rPr lang="en-CA" sz="2400" b="1" dirty="0" err="1" smtClean="0">
                <a:solidFill>
                  <a:srgbClr val="FFFF00"/>
                </a:solidFill>
                <a:latin typeface="Times New Roman" pitchFamily="2" charset="0"/>
              </a:rPr>
              <a:t>Qvúqvay̓áitx̌v</a:t>
            </a:r>
            <a:r>
              <a:rPr lang="en-CA" sz="2400" dirty="0" smtClean="0">
                <a:latin typeface="Times New Roman" pitchFamily="2" charset="0"/>
              </a:rPr>
              <a:t>  </a:t>
            </a:r>
            <a:br>
              <a:rPr lang="en-CA" sz="2400" dirty="0" smtClean="0">
                <a:latin typeface="Heiltsuk Doulos" pitchFamily="2" charset="0"/>
              </a:rPr>
            </a:br>
            <a:r>
              <a:rPr lang="en-CA" sz="2400" dirty="0" smtClean="0">
                <a:latin typeface="Times New Roman" pitchFamily="2" charset="0"/>
              </a:rPr>
              <a:t>The Calm Water People</a:t>
            </a:r>
            <a:br>
              <a:rPr lang="en-CA" sz="2400" dirty="0" smtClean="0">
                <a:latin typeface="Heiltsuk Doulos" pitchFamily="2" charset="0"/>
              </a:rPr>
            </a:br>
            <a:r>
              <a:rPr lang="en-CA" sz="2400" b="1" dirty="0" smtClean="0">
                <a:solidFill>
                  <a:srgbClr val="FFFF00"/>
                </a:solidFill>
                <a:latin typeface="Times New Roman" pitchFamily="2" charset="0"/>
              </a:rPr>
              <a:t>’</a:t>
            </a:r>
            <a:r>
              <a:rPr lang="en-CA" sz="2400" b="1" dirty="0" err="1" smtClean="0">
                <a:solidFill>
                  <a:srgbClr val="FFFF00"/>
                </a:solidFill>
                <a:latin typeface="Times New Roman" pitchFamily="2" charset="0"/>
              </a:rPr>
              <a:t>Wuíƛ̓ítx̌v</a:t>
            </a:r>
            <a:r>
              <a:rPr lang="en-CA" sz="2400" dirty="0" smtClean="0">
                <a:solidFill>
                  <a:srgbClr val="FFFF00"/>
                </a:solidFill>
                <a:latin typeface="Times New Roman" pitchFamily="2" charset="0"/>
              </a:rPr>
              <a:t> </a:t>
            </a:r>
            <a:r>
              <a:rPr lang="en-CA" sz="2400" dirty="0" smtClean="0">
                <a:latin typeface="Times New Roman" pitchFamily="2" charset="0"/>
              </a:rPr>
              <a:t/>
            </a:r>
            <a:br>
              <a:rPr lang="en-CA" sz="2400" dirty="0" smtClean="0">
                <a:latin typeface="Heiltsuk Doulos" pitchFamily="2" charset="0"/>
              </a:rPr>
            </a:br>
            <a:r>
              <a:rPr lang="en-CA" sz="2400" dirty="0" smtClean="0">
                <a:latin typeface="Times New Roman" pitchFamily="2" charset="0"/>
              </a:rPr>
              <a:t>The Inside People</a:t>
            </a:r>
            <a:br>
              <a:rPr lang="en-CA" sz="2400" dirty="0" smtClean="0">
                <a:latin typeface="Heiltsuk Doulos" pitchFamily="2" charset="0"/>
              </a:rPr>
            </a:br>
            <a:r>
              <a:rPr lang="en-CA" sz="2400" b="1" dirty="0" smtClean="0">
                <a:solidFill>
                  <a:srgbClr val="FFFF00"/>
                </a:solidFill>
                <a:latin typeface="Times New Roman" pitchFamily="2" charset="0"/>
              </a:rPr>
              <a:t>’</a:t>
            </a:r>
            <a:r>
              <a:rPr lang="en-CA" sz="2400" b="1" dirty="0" err="1" smtClean="0">
                <a:solidFill>
                  <a:srgbClr val="FFFF00"/>
                </a:solidFill>
                <a:latin typeface="Times New Roman" pitchFamily="2" charset="0"/>
              </a:rPr>
              <a:t>Yísdáitx̌v</a:t>
            </a:r>
            <a:r>
              <a:rPr lang="en-CA" sz="2400" dirty="0" smtClean="0">
                <a:solidFill>
                  <a:srgbClr val="FFFF00"/>
                </a:solidFill>
                <a:latin typeface="Times New Roman" pitchFamily="2" charset="0"/>
              </a:rPr>
              <a:t> </a:t>
            </a:r>
            <a:r>
              <a:rPr lang="en-CA" sz="2400" dirty="0" smtClean="0">
                <a:latin typeface="Times New Roman" pitchFamily="2" charset="0"/>
              </a:rPr>
              <a:t/>
            </a:r>
            <a:br>
              <a:rPr lang="en-CA" sz="2400" dirty="0" smtClean="0">
                <a:latin typeface="Heiltsuk Doulos" pitchFamily="2" charset="0"/>
              </a:rPr>
            </a:br>
            <a:r>
              <a:rPr lang="en-CA" sz="2400" dirty="0" smtClean="0">
                <a:latin typeface="Times New Roman" pitchFamily="2" charset="0"/>
              </a:rPr>
              <a:t>People of ’</a:t>
            </a:r>
            <a:r>
              <a:rPr lang="en-CA" sz="2400" dirty="0" err="1" smtClean="0">
                <a:latin typeface="Times New Roman" pitchFamily="2" charset="0"/>
              </a:rPr>
              <a:t>Yísdá</a:t>
            </a:r>
            <a:r>
              <a:rPr lang="en-CA" sz="2400" dirty="0" smtClean="0">
                <a:latin typeface="Times New Roman" pitchFamily="2" charset="0"/>
              </a:rPr>
              <a:t/>
            </a:r>
            <a:br>
              <a:rPr lang="en-CA" sz="2400" dirty="0" smtClean="0">
                <a:latin typeface="Heiltsuk Doulos" pitchFamily="2" charset="0"/>
              </a:rPr>
            </a:br>
            <a:r>
              <a:rPr lang="en-CA" sz="2400" b="1" dirty="0" err="1" smtClean="0">
                <a:solidFill>
                  <a:srgbClr val="FFFF00"/>
                </a:solidFill>
                <a:latin typeface="Times New Roman"/>
              </a:rPr>
              <a:t>X̌áix̌áis</a:t>
            </a:r>
            <a:r>
              <a:rPr lang="en-CA" sz="2400" dirty="0" smtClean="0">
                <a:solidFill>
                  <a:srgbClr val="FFFF00"/>
                </a:solidFill>
                <a:latin typeface="Times New Roman" pitchFamily="2" charset="0"/>
              </a:rPr>
              <a:t> </a:t>
            </a:r>
            <a:r>
              <a:rPr lang="en-CA" sz="2400" dirty="0" smtClean="0">
                <a:latin typeface="Times New Roman" pitchFamily="2" charset="0"/>
              </a:rPr>
              <a:t/>
            </a:r>
            <a:br>
              <a:rPr lang="en-CA" sz="2400" dirty="0" smtClean="0">
                <a:latin typeface="Heiltsuk Doulos" pitchFamily="2" charset="0"/>
              </a:rPr>
            </a:br>
            <a:r>
              <a:rPr lang="en-CA" sz="2400" dirty="0" smtClean="0">
                <a:latin typeface="Times New Roman" pitchFamily="2" charset="0"/>
              </a:rPr>
              <a:t>Down River or North</a:t>
            </a:r>
            <a:endParaRPr lang="en-CA" sz="2400" dirty="0">
              <a:latin typeface="Heiltsuk Doulos" pitchFamily="2" charset="0"/>
            </a:endParaRPr>
          </a:p>
        </p:txBody>
      </p:sp>
      <p:sp>
        <p:nvSpPr>
          <p:cNvPr id="148" name="Round Diagonal Corner Rectangle 1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ound Diagonal Corner Rectangle 1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ound Diagonal Corner Rectangle 1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ound Diagonal Corner Rectangle 1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Flowchart: Connector 1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Flowchart: Connector 1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Flowchart: Connector 1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Flowchart: Connector 1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Flowchart: Connector 1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Flowchart: Connector 1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Flowchart: Connector 1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lowchart: Connector 1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lowchart: Connector 1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lowchart: Connector 1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lowchart: Connector 1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97952" y="723900"/>
            <a:ext cx="609600" cy="609600"/>
          </a:xfrm>
          <a:prstGeom prst="rect">
            <a:avLst/>
          </a:prstGeom>
        </p:spPr>
      </p:pic>
    </p:spTree>
    <p:extLst>
      <p:ext uri="{BB962C8B-B14F-4D97-AF65-F5344CB8AC3E}">
        <p14:creationId xmlns:p14="http://schemas.microsoft.com/office/powerpoint/2010/main" val="87673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9003" fill="hold"/>
                                        <p:tgtEl>
                                          <p:spTgt spid="3"/>
                                        </p:tgtEl>
                                      </p:cBhvr>
                                    </p:cmd>
                                  </p:childTnLst>
                                </p:cTn>
                              </p:par>
                            </p:childTnLst>
                          </p:cTn>
                        </p:par>
                      </p:childTnLst>
                    </p:cTn>
                  </p:par>
                </p:childTnLst>
              </p:cTn>
              <p:nextCondLst>
                <p:cond evt="onClick" delay="0">
                  <p:tgtEl>
                    <p:spTgt spid="3"/>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161" y="4063950"/>
            <a:ext cx="7620000" cy="1905000"/>
          </a:xfrm>
        </p:spPr>
        <p:txBody>
          <a:bodyPr>
            <a:noAutofit/>
          </a:bodyPr>
          <a:lstStyle/>
          <a:p>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’Tḷ̓</a:t>
            </a:r>
            <a:r>
              <a:rPr lang="en-CA" sz="2800" b="1" dirty="0" err="1" smtClean="0">
                <a:solidFill>
                  <a:srgbClr val="FFFF00"/>
                </a:solidFill>
                <a:latin typeface="Times New Roman"/>
              </a:rPr>
              <a:t>tmxv</a:t>
            </a:r>
            <a:r>
              <a:rPr lang="en-CA" sz="2800" dirty="0" smtClean="0">
                <a:latin typeface="Times New Roman"/>
              </a:rPr>
              <a:t/>
            </a:r>
            <a:br>
              <a:rPr lang="en-CA" sz="2800" dirty="0" smtClean="0">
                <a:latin typeface="Heiltsuk Doulos"/>
              </a:rPr>
            </a:br>
            <a:r>
              <a:rPr lang="en-CA" sz="2800" b="1" dirty="0" smtClean="0">
                <a:latin typeface="Times New Roman"/>
              </a:rPr>
              <a:t> Origin: Bella Coola</a:t>
            </a:r>
            <a:br>
              <a:rPr lang="en-CA" sz="2800" b="1" dirty="0" smtClean="0">
                <a:latin typeface="Heiltsuk Doulos"/>
              </a:rPr>
            </a:br>
            <a:r>
              <a:rPr lang="en-CA" sz="2800" b="1" dirty="0" smtClean="0">
                <a:latin typeface="Times New Roman"/>
              </a:rPr>
              <a:t>Chief – translation of name unknown</a:t>
            </a:r>
            <a:r>
              <a:rPr lang="en-CA" sz="2800" b="1" dirty="0">
                <a:latin typeface="Times New Roman"/>
              </a:rPr>
              <a:t/>
            </a:r>
            <a:br>
              <a:rPr lang="en-CA" sz="2800" b="1" dirty="0">
                <a:latin typeface="Heiltsuk Doulos"/>
              </a:rPr>
            </a:br>
            <a:r>
              <a:rPr lang="en-CA" sz="2800" b="1" dirty="0" smtClean="0">
                <a:latin typeface="Times New Roman"/>
              </a:rPr>
              <a:t> Mark White</a:t>
            </a:r>
            <a:br>
              <a:rPr lang="en-CA" sz="2800" b="1" dirty="0" smtClean="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a:t>
            </a:r>
            <a:r>
              <a:rPr lang="en-CA" sz="2800" b="1" dirty="0" smtClean="0">
                <a:solidFill>
                  <a:srgbClr val="FFFF00"/>
                </a:solidFill>
                <a:latin typeface="Times New Roman" pitchFamily="2" charset="0"/>
              </a:rPr>
              <a:t>- </a:t>
            </a:r>
            <a:r>
              <a:rPr lang="en-US" sz="2800" b="1" dirty="0" smtClean="0">
                <a:solidFill>
                  <a:srgbClr val="FFFF00"/>
                </a:solidFill>
                <a:latin typeface="Times New Roman" panose="00000400000000000000" pitchFamily="2" charset="0"/>
              </a:rPr>
              <a:t>’</a:t>
            </a:r>
            <a:r>
              <a:rPr lang="en-US" sz="2800" b="1" dirty="0" err="1" smtClean="0">
                <a:solidFill>
                  <a:srgbClr val="FFFF00"/>
                </a:solidFill>
                <a:latin typeface="Times New Roman" panose="00000400000000000000" pitchFamily="2" charset="0"/>
              </a:rPr>
              <a:t>Yísdáitx̌v</a:t>
            </a:r>
            <a:endParaRPr lang="en-CA" sz="2800" b="1" dirty="0">
              <a:solidFill>
                <a:srgbClr val="FFFF00"/>
              </a:solidFill>
              <a:latin typeface="Heiltsuk Doulos" pitchFamily="2" charset="0"/>
            </a:endParaRPr>
          </a:p>
        </p:txBody>
      </p:sp>
      <p:pic>
        <p:nvPicPr>
          <p:cNvPr id="3" name="Picture 2" descr="C:\Users\lbolton\Desktop\Rex's Work\Heiltsuk (School)\Heiltsuk Chiefs\Chief Cards (Print)\Flash Cards\Mark White.jpg"/>
          <p:cNvPicPr>
            <a:picLocks noChangeAspect="1" noChangeArrowheads="1"/>
          </p:cNvPicPr>
          <p:nvPr/>
        </p:nvPicPr>
        <p:blipFill>
          <a:blip r:embed="rId4" cstate="print"/>
          <a:srcRect/>
          <a:stretch>
            <a:fillRect/>
          </a:stretch>
        </p:blipFill>
        <p:spPr bwMode="auto">
          <a:xfrm>
            <a:off x="3307412" y="812700"/>
            <a:ext cx="2431472" cy="3115800"/>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03639" y="7620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mph" presetSubtype="0" fill="remove" grpId="1" nodeType="clickEffect">
                                  <p:stCondLst>
                                    <p:cond delay="0"/>
                                  </p:stCondLst>
                                  <p:childTnLst>
                                    <p:animClr clrSpc="rgb" dir="cw">
                                      <p:cBhvr override="childStyle">
                                        <p:cTn id="18" dur="250" autoRev="1" fill="remove"/>
                                        <p:tgtEl>
                                          <p:spTgt spid="2"/>
                                        </p:tgtEl>
                                        <p:attrNameLst>
                                          <p:attrName>style.color</p:attrName>
                                        </p:attrNameLst>
                                      </p:cBhvr>
                                      <p:to>
                                        <a:schemeClr val="bg1"/>
                                      </p:to>
                                    </p:animClr>
                                    <p:animClr clrSpc="rgb" dir="cw">
                                      <p:cBhvr>
                                        <p:cTn id="19" dur="250" autoRev="1" fill="remove"/>
                                        <p:tgtEl>
                                          <p:spTgt spid="2"/>
                                        </p:tgtEl>
                                        <p:attrNameLst>
                                          <p:attrName>fillcolor</p:attrName>
                                        </p:attrNameLst>
                                      </p:cBhvr>
                                      <p:to>
                                        <a:schemeClr val="bg1"/>
                                      </p:to>
                                    </p:animClr>
                                    <p:set>
                                      <p:cBhvr>
                                        <p:cTn id="20" dur="250" autoRev="1" fill="remove"/>
                                        <p:tgtEl>
                                          <p:spTgt spid="2"/>
                                        </p:tgtEl>
                                        <p:attrNameLst>
                                          <p:attrName>fill.type</p:attrName>
                                        </p:attrNameLst>
                                      </p:cBhvr>
                                      <p:to>
                                        <p:strVal val="solid"/>
                                      </p:to>
                                    </p:set>
                                    <p:set>
                                      <p:cBhvr>
                                        <p:cTn id="21"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5094" fill="hold"/>
                                        <p:tgtEl>
                                          <p:spTgt spid="6"/>
                                        </p:tgtEl>
                                      </p:cBhvr>
                                    </p:cmd>
                                  </p:childTnLst>
                                </p:cTn>
                              </p:par>
                            </p:childTnLst>
                          </p:cTn>
                        </p:par>
                      </p:childTnLst>
                    </p:cTn>
                  </p:par>
                </p:childTnLst>
              </p:cTn>
              <p:nextCondLst>
                <p:cond evt="onClick" delay="0">
                  <p:tgtEl>
                    <p:spTgt spid="6"/>
                  </p:tgtEl>
                </p:cond>
              </p:nextCondLst>
            </p:seq>
            <p:audio>
              <p:cMediaNode vol="80000">
                <p:cTn id="27" fill="hold" display="0">
                  <p:stCondLst>
                    <p:cond delay="indefinite"/>
                  </p:stCondLst>
                  <p:endCondLst>
                    <p:cond evt="onStopAudio" delay="0">
                      <p:tgtEl>
                        <p:sldTgt/>
                      </p:tgtEl>
                    </p:cond>
                  </p:endCondLst>
                </p:cTn>
                <p:tgtEl>
                  <p:spTgt spid="6"/>
                </p:tgtEl>
              </p:cMediaNode>
            </p:audio>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343400"/>
            <a:ext cx="7620000" cy="1828800"/>
          </a:xfrm>
        </p:spPr>
        <p:txBody>
          <a:bodyPr>
            <a:normAutofit fontScale="90000"/>
          </a:bodyPr>
          <a:lstStyle/>
          <a:p>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Nác̓i</a:t>
            </a:r>
            <a:r>
              <a:rPr lang="en-CA" sz="3200" dirty="0" smtClean="0">
                <a:solidFill>
                  <a:srgbClr val="FFFF00"/>
                </a:solidFill>
                <a:latin typeface="Times New Roman"/>
              </a:rPr>
              <a:t/>
            </a:r>
            <a:br>
              <a:rPr lang="en-CA" sz="3200" dirty="0" smtClean="0">
                <a:solidFill>
                  <a:srgbClr val="FFFF00"/>
                </a:solidFill>
                <a:latin typeface="Heiltsuk Doulos"/>
              </a:rPr>
            </a:br>
            <a:r>
              <a:rPr lang="en-CA" sz="3200" dirty="0" smtClean="0">
                <a:latin typeface="Times New Roman"/>
              </a:rPr>
              <a:t> </a:t>
            </a:r>
            <a:r>
              <a:rPr lang="en-CA" sz="2800" b="1" dirty="0" smtClean="0">
                <a:latin typeface="Times New Roman"/>
              </a:rPr>
              <a:t>Translation: Wisdom place </a:t>
            </a:r>
            <a:br>
              <a:rPr lang="en-CA" sz="2800" b="1" dirty="0" smtClean="0">
                <a:latin typeface="Heiltsuk Doulos"/>
              </a:rPr>
            </a:br>
            <a:r>
              <a:rPr lang="en-CA" sz="2800" b="1" dirty="0" smtClean="0">
                <a:latin typeface="Times New Roman"/>
              </a:rPr>
              <a:t>Chief Gary Housty </a:t>
            </a:r>
            <a:r>
              <a:rPr lang="en-CA" sz="2800" b="1" dirty="0" err="1" smtClean="0">
                <a:latin typeface="Times New Roman"/>
              </a:rPr>
              <a:t>Sr</a:t>
            </a:r>
            <a:r>
              <a:rPr lang="en-CA" sz="2800" b="1" dirty="0" smtClean="0">
                <a:latin typeface="Times New Roman"/>
              </a:rPr>
              <a:t/>
            </a:r>
            <a:br>
              <a:rPr lang="en-CA" sz="2800" b="1" dirty="0" smtClean="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Yísdáitx̌v</a:t>
            </a:r>
            <a:endParaRPr lang="en-CA" sz="2800" b="1" dirty="0">
              <a:latin typeface="Heiltsuk Doulos" pitchFamily="2" charset="0"/>
            </a:endParaRPr>
          </a:p>
        </p:txBody>
      </p:sp>
      <p:pic>
        <p:nvPicPr>
          <p:cNvPr id="6146" name="Picture 2" descr="C:\Users\lbolton\Desktop\Rex's Work\Heiltsuk (School)\Heiltsuk Chiefs\Chief Cards (Print)\Flash Cards\Gary Housty.jpg"/>
          <p:cNvPicPr>
            <a:picLocks noChangeAspect="1" noChangeArrowheads="1"/>
          </p:cNvPicPr>
          <p:nvPr/>
        </p:nvPicPr>
        <p:blipFill>
          <a:blip r:embed="rId4" cstate="print"/>
          <a:srcRect/>
          <a:stretch>
            <a:fillRect/>
          </a:stretch>
        </p:blipFill>
        <p:spPr bwMode="auto">
          <a:xfrm>
            <a:off x="3200400" y="838200"/>
            <a:ext cx="2590800" cy="3416061"/>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92000" y="78702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grpId="0" nodeType="clickEffect">
                                  <p:stCondLst>
                                    <p:cond delay="0"/>
                                  </p:stCondLst>
                                  <p:childTnLst>
                                    <p:animRot by="120000">
                                      <p:cBhvr>
                                        <p:cTn id="13" dur="100" fill="hold">
                                          <p:stCondLst>
                                            <p:cond delay="0"/>
                                          </p:stCondLst>
                                        </p:cTn>
                                        <p:tgtEl>
                                          <p:spTgt spid="2"/>
                                        </p:tgtEl>
                                        <p:attrNameLst>
                                          <p:attrName>r</p:attrName>
                                        </p:attrNameLst>
                                      </p:cBhvr>
                                    </p:animRot>
                                    <p:animRot by="-240000">
                                      <p:cBhvr>
                                        <p:cTn id="14" dur="200" fill="hold">
                                          <p:stCondLst>
                                            <p:cond delay="200"/>
                                          </p:stCondLst>
                                        </p:cTn>
                                        <p:tgtEl>
                                          <p:spTgt spid="2"/>
                                        </p:tgtEl>
                                        <p:attrNameLst>
                                          <p:attrName>r</p:attrName>
                                        </p:attrNameLst>
                                      </p:cBhvr>
                                    </p:animRot>
                                    <p:animRot by="240000">
                                      <p:cBhvr>
                                        <p:cTn id="15" dur="200" fill="hold">
                                          <p:stCondLst>
                                            <p:cond delay="400"/>
                                          </p:stCondLst>
                                        </p:cTn>
                                        <p:tgtEl>
                                          <p:spTgt spid="2"/>
                                        </p:tgtEl>
                                        <p:attrNameLst>
                                          <p:attrName>r</p:attrName>
                                        </p:attrNameLst>
                                      </p:cBhvr>
                                    </p:animRot>
                                    <p:animRot by="-240000">
                                      <p:cBhvr>
                                        <p:cTn id="16" dur="200" fill="hold">
                                          <p:stCondLst>
                                            <p:cond delay="600"/>
                                          </p:stCondLst>
                                        </p:cTn>
                                        <p:tgtEl>
                                          <p:spTgt spid="2"/>
                                        </p:tgtEl>
                                        <p:attrNameLst>
                                          <p:attrName>r</p:attrName>
                                        </p:attrNameLst>
                                      </p:cBhvr>
                                    </p:animRot>
                                    <p:animRot by="120000">
                                      <p:cBhvr>
                                        <p:cTn id="17"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2378" fill="hold"/>
                                        <p:tgtEl>
                                          <p:spTgt spid="3"/>
                                        </p:tgtEl>
                                      </p:cBhvr>
                                    </p:cmd>
                                  </p:childTnLst>
                                </p:cTn>
                              </p:par>
                            </p:childTnLst>
                          </p:cTn>
                        </p:par>
                      </p:childTnLst>
                    </p:cTn>
                  </p:par>
                </p:childTnLst>
              </p:cTn>
              <p:nextCondLst>
                <p:cond evt="onClick" delay="0">
                  <p:tgtEl>
                    <p:spTgt spid="3"/>
                  </p:tgtEl>
                </p:cond>
              </p:nextCondLst>
            </p:seq>
            <p:audio>
              <p:cMediaNode vol="80000">
                <p:cTn id="23"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a:bodyPr>
          <a:lstStyle/>
          <a:p>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Yíṃ̓ázalas</a:t>
            </a:r>
            <a:r>
              <a:rPr lang="en-CA" sz="2800" b="1" dirty="0" smtClean="0">
                <a:latin typeface="Times New Roman"/>
              </a:rPr>
              <a:t/>
            </a:r>
            <a:br>
              <a:rPr lang="en-CA" sz="2800" b="1" dirty="0" smtClean="0">
                <a:latin typeface="Heiltsuk Doulos"/>
              </a:rPr>
            </a:br>
            <a:r>
              <a:rPr lang="en-CA" sz="2800" b="1" dirty="0" smtClean="0">
                <a:latin typeface="Times New Roman"/>
              </a:rPr>
              <a:t> Translation: Chief throughout. </a:t>
            </a:r>
            <a:br>
              <a:rPr lang="en-CA" sz="2800" b="1" dirty="0" smtClean="0">
                <a:latin typeface="Heiltsuk Doulos"/>
              </a:rPr>
            </a:br>
            <a:r>
              <a:rPr lang="en-CA" sz="2800" b="1" dirty="0" smtClean="0">
                <a:latin typeface="Times New Roman"/>
              </a:rPr>
              <a:t>Edward White</a:t>
            </a:r>
            <a:br>
              <a:rPr lang="en-CA" sz="2800" b="1" dirty="0" smtClean="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a:t>
            </a:r>
            <a:r>
              <a:rPr lang="en-CA" sz="2800" b="1" dirty="0" smtClean="0">
                <a:solidFill>
                  <a:srgbClr val="FFFF00"/>
                </a:solidFill>
                <a:latin typeface="Times New Roman" pitchFamily="2" charset="0"/>
              </a:rPr>
              <a:t>-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Yísdáitx̌v</a:t>
            </a:r>
            <a:endParaRPr lang="en-CA" sz="2800" b="1" dirty="0">
              <a:solidFill>
                <a:srgbClr val="FFFF00"/>
              </a:solidFill>
              <a:latin typeface="Heiltsuk Doulos" pitchFamily="2" charset="0"/>
            </a:endParaRPr>
          </a:p>
        </p:txBody>
      </p:sp>
      <p:pic>
        <p:nvPicPr>
          <p:cNvPr id="3" name="Picture 2" descr="Ed White head.jpg"/>
          <p:cNvPicPr/>
          <p:nvPr/>
        </p:nvPicPr>
        <p:blipFill>
          <a:blip r:embed="rId4" cstate="print"/>
          <a:stretch>
            <a:fillRect/>
          </a:stretch>
        </p:blipFill>
        <p:spPr>
          <a:xfrm>
            <a:off x="3048000" y="914400"/>
            <a:ext cx="2895600" cy="3276600"/>
          </a:xfrm>
          <a:prstGeom prst="rect">
            <a:avLst/>
          </a:prstGeom>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39600" y="82660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2656" fill="hold"/>
                                        <p:tgtEl>
                                          <p:spTgt spid="5"/>
                                        </p:tgtEl>
                                      </p:cBhvr>
                                    </p:cmd>
                                  </p:childTnLst>
                                </p:cTn>
                              </p:par>
                            </p:childTnLst>
                          </p:cTn>
                        </p:par>
                      </p:childTnLst>
                    </p:cTn>
                  </p:par>
                </p:childTnLst>
              </p:cTn>
              <p:nextCondLst>
                <p:cond evt="onClick" delay="0">
                  <p:tgtEl>
                    <p:spTgt spid="5"/>
                  </p:tgtEl>
                </p:cond>
              </p:nextCondLst>
            </p:seq>
            <p:audio>
              <p:cMediaNode vol="80000">
                <p:cTn id="22"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4275" y="4044725"/>
            <a:ext cx="7620000" cy="1828800"/>
          </a:xfrm>
        </p:spPr>
        <p:txBody>
          <a:bodyPr>
            <a:normAutofit fontScale="90000"/>
          </a:bodyPr>
          <a:lstStyle/>
          <a:p>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Qvúmúkvia</a:t>
            </a:r>
            <a:r>
              <a:rPr lang="en-CA" sz="3200" b="1" dirty="0" smtClean="0">
                <a:latin typeface="Times New Roman"/>
              </a:rPr>
              <a:t/>
            </a:r>
            <a:br>
              <a:rPr lang="en-CA" sz="3200" b="1" dirty="0" smtClean="0">
                <a:latin typeface="Heiltsuk Doulos"/>
              </a:rPr>
            </a:br>
            <a:r>
              <a:rPr lang="en-CA" sz="3200" b="1" dirty="0" smtClean="0">
                <a:latin typeface="Times New Roman"/>
              </a:rPr>
              <a:t>Translation: Chief - Sea Monster over there</a:t>
            </a:r>
            <a:r>
              <a:rPr lang="en-CA" sz="3200" b="1" dirty="0">
                <a:latin typeface="Times New Roman"/>
              </a:rPr>
              <a:t/>
            </a:r>
            <a:br>
              <a:rPr lang="en-CA" sz="3200" b="1" dirty="0">
                <a:latin typeface="Heiltsuk Doulos"/>
              </a:rPr>
            </a:br>
            <a:r>
              <a:rPr lang="en-CA" sz="3200" b="1" dirty="0" smtClean="0">
                <a:latin typeface="Times New Roman"/>
              </a:rPr>
              <a:t>Chester Lawson</a:t>
            </a:r>
            <a:br>
              <a:rPr lang="en-CA" sz="3200" b="1" dirty="0" smtClean="0">
                <a:latin typeface="Heiltsuk Doulos"/>
              </a:rPr>
            </a:br>
            <a:r>
              <a:rPr lang="en-CA" sz="3200" b="1" dirty="0" err="1">
                <a:solidFill>
                  <a:srgbClr val="FFFF00"/>
                </a:solidFill>
                <a:latin typeface="Times New Roman" pitchFamily="2" charset="0"/>
              </a:rPr>
              <a:t>Lílqvlaƛi</a:t>
            </a:r>
            <a:r>
              <a:rPr lang="en-CA" sz="3200" b="1" dirty="0">
                <a:solidFill>
                  <a:srgbClr val="FFFF00"/>
                </a:solidFill>
                <a:latin typeface="Times New Roman" pitchFamily="2" charset="0"/>
              </a:rPr>
              <a:t> - </a:t>
            </a:r>
            <a:r>
              <a:rPr lang="en-US" sz="3200" b="1" dirty="0">
                <a:solidFill>
                  <a:srgbClr val="FFFF00"/>
                </a:solidFill>
                <a:latin typeface="Times New Roman" panose="00000400000000000000" pitchFamily="2" charset="0"/>
              </a:rPr>
              <a:t>’</a:t>
            </a:r>
            <a:r>
              <a:rPr lang="en-US" sz="3200" b="1" dirty="0" err="1">
                <a:solidFill>
                  <a:srgbClr val="FFFF00"/>
                </a:solidFill>
                <a:latin typeface="Times New Roman" panose="00000400000000000000" pitchFamily="2" charset="0"/>
              </a:rPr>
              <a:t>Yísdáitx̌v</a:t>
            </a:r>
            <a:endParaRPr lang="en-CA" sz="32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4771" r="24474" b="4042"/>
          <a:stretch/>
        </p:blipFill>
        <p:spPr>
          <a:xfrm>
            <a:off x="3505200" y="753600"/>
            <a:ext cx="2209800" cy="3048000"/>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0000" y="838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4166" fill="hold"/>
                                        <p:tgtEl>
                                          <p:spTgt spid="6"/>
                                        </p:tgtEl>
                                      </p:cBhvr>
                                    </p:cmd>
                                  </p:childTnLst>
                                </p:cTn>
                              </p:par>
                            </p:childTnLst>
                          </p:cTn>
                        </p:par>
                      </p:childTnLst>
                    </p:cTn>
                  </p:par>
                </p:childTnLst>
              </p:cTn>
              <p:nextCondLst>
                <p:cond evt="onClick" delay="0">
                  <p:tgtEl>
                    <p:spTgt spid="6"/>
                  </p:tgtEl>
                </p:cond>
              </p:nextCondLst>
            </p:seq>
            <p:audio>
              <p:cMediaNode vol="80000">
                <p:cTn id="20"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03964"/>
            <a:ext cx="7696200" cy="1828800"/>
          </a:xfrm>
        </p:spPr>
        <p:txBody>
          <a:bodyPr>
            <a:normAutofit fontScale="90000"/>
          </a:bodyPr>
          <a:lstStyle/>
          <a:p>
            <a:r>
              <a:rPr lang="en-CA" sz="2800" b="1" i="1" dirty="0" smtClean="0">
                <a:latin typeface="Times New Roman"/>
              </a:rPr>
              <a:t> </a:t>
            </a:r>
            <a:r>
              <a:rPr lang="en-CA" sz="3100" b="1" dirty="0" smtClean="0">
                <a:solidFill>
                  <a:srgbClr val="FFFF00"/>
                </a:solidFill>
                <a:latin typeface="Times New Roman"/>
              </a:rPr>
              <a:t>’</a:t>
            </a:r>
            <a:r>
              <a:rPr lang="en-CA" sz="3100" b="1" dirty="0" err="1" smtClean="0">
                <a:solidFill>
                  <a:srgbClr val="FFFF00"/>
                </a:solidFill>
                <a:latin typeface="Times New Roman"/>
              </a:rPr>
              <a:t>Hím̓ás</a:t>
            </a:r>
            <a:r>
              <a:rPr lang="en-CA" sz="3100" b="1" dirty="0" smtClean="0">
                <a:solidFill>
                  <a:srgbClr val="FFFF00"/>
                </a:solidFill>
                <a:latin typeface="Times New Roman"/>
              </a:rPr>
              <a:t> </a:t>
            </a:r>
            <a:r>
              <a:rPr lang="en-CA" sz="3100" b="1" dirty="0" err="1" smtClean="0">
                <a:solidFill>
                  <a:srgbClr val="FFFF00"/>
                </a:solidFill>
                <a:latin typeface="Times New Roman"/>
              </a:rPr>
              <a:t>Laqvmís</a:t>
            </a:r>
            <a:r>
              <a:rPr lang="en-CA" sz="3100" b="1" dirty="0" smtClean="0">
                <a:latin typeface="Times New Roman"/>
              </a:rPr>
              <a:t/>
            </a:r>
            <a:br>
              <a:rPr lang="en-CA" sz="3100" b="1" dirty="0" smtClean="0">
                <a:latin typeface="Heiltsuk Doulos"/>
              </a:rPr>
            </a:br>
            <a:r>
              <a:rPr lang="en-CA" sz="3100" b="1" dirty="0" smtClean="0">
                <a:latin typeface="Times New Roman"/>
              </a:rPr>
              <a:t> Translation : Chief - Traveling to potlatches and staying places.</a:t>
            </a:r>
            <a:br>
              <a:rPr lang="en-CA" sz="3100" b="1" dirty="0" smtClean="0">
                <a:latin typeface="Heiltsuk Doulos"/>
              </a:rPr>
            </a:br>
            <a:r>
              <a:rPr lang="en-CA" sz="3100" b="1" dirty="0" smtClean="0">
                <a:latin typeface="Times New Roman"/>
              </a:rPr>
              <a:t>Johnny Moody Jr.</a:t>
            </a:r>
            <a:br>
              <a:rPr lang="en-CA" sz="3100" b="1" dirty="0" smtClean="0">
                <a:latin typeface="Heiltsuk Doulos"/>
              </a:rPr>
            </a:br>
            <a:r>
              <a:rPr lang="en-CA" sz="3100" b="1" dirty="0" err="1">
                <a:solidFill>
                  <a:srgbClr val="FFFF00"/>
                </a:solidFill>
                <a:latin typeface="Times New Roman" pitchFamily="2" charset="0"/>
              </a:rPr>
              <a:t>Lílqvlaƛi</a:t>
            </a:r>
            <a:r>
              <a:rPr lang="en-CA" sz="3100" b="1" dirty="0">
                <a:solidFill>
                  <a:srgbClr val="FFFF00"/>
                </a:solidFill>
                <a:latin typeface="Times New Roman" pitchFamily="2" charset="0"/>
              </a:rPr>
              <a:t> - </a:t>
            </a:r>
            <a:r>
              <a:rPr lang="en-US" sz="3100" b="1" dirty="0" err="1" smtClean="0">
                <a:solidFill>
                  <a:srgbClr val="FFFF00"/>
                </a:solidFill>
                <a:latin typeface="Times New Roman" panose="00000400000000000000" pitchFamily="2" charset="0"/>
              </a:rPr>
              <a:t>X̌áix̌ais</a:t>
            </a:r>
            <a:endParaRPr lang="en-CA" sz="3100" b="1" dirty="0">
              <a:solidFill>
                <a:srgbClr val="FFFF00"/>
              </a:solidFill>
              <a:latin typeface="Heiltsuk Doulos" pitchFamily="2" charset="0"/>
            </a:endParaRPr>
          </a:p>
        </p:txBody>
      </p:sp>
      <p:pic>
        <p:nvPicPr>
          <p:cNvPr id="3" name="Picture 2" descr="C:\Users\lbolton\Desktop\Rex's Work\Heiltsuk (School)\Heiltsuk Chiefs\Chief Cards (Print)\Flash Cards\John Moody Humchitt.jpg"/>
          <p:cNvPicPr>
            <a:picLocks noChangeAspect="1" noChangeArrowheads="1"/>
          </p:cNvPicPr>
          <p:nvPr/>
        </p:nvPicPr>
        <p:blipFill>
          <a:blip r:embed="rId5" cstate="print"/>
          <a:srcRect/>
          <a:stretch>
            <a:fillRect/>
          </a:stretch>
        </p:blipFill>
        <p:spPr bwMode="auto">
          <a:xfrm>
            <a:off x="1962042" y="731357"/>
            <a:ext cx="2531918" cy="3374100"/>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34439" b="5319"/>
          <a:stretch/>
        </p:blipFill>
        <p:spPr>
          <a:xfrm>
            <a:off x="4885200" y="753600"/>
            <a:ext cx="2261349" cy="3351857"/>
          </a:xfrm>
          <a:prstGeom prst="rect">
            <a:avLst/>
          </a:prstGeom>
        </p:spPr>
      </p:pic>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11600" y="80931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7300" fill="hold"/>
                                        <p:tgtEl>
                                          <p:spTgt spid="6"/>
                                        </p:tgtEl>
                                      </p:cBhvr>
                                    </p:cmd>
                                  </p:childTnLst>
                                </p:cTn>
                              </p:par>
                            </p:childTnLst>
                          </p:cTn>
                        </p:par>
                      </p:childTnLst>
                    </p:cTn>
                  </p:par>
                </p:childTnLst>
              </p:cTn>
              <p:nextCondLst>
                <p:cond evt="onClick" delay="0">
                  <p:tgtEl>
                    <p:spTgt spid="6"/>
                  </p:tgtEl>
                </p:cond>
              </p:nextCondLst>
            </p:seq>
            <p:audio>
              <p:cMediaNode vol="80000">
                <p:cTn id="27" fill="hold" display="0">
                  <p:stCondLst>
                    <p:cond delay="indefinite"/>
                  </p:stCondLst>
                  <p:endCondLst>
                    <p:cond evt="onStopAudio" delay="0">
                      <p:tgtEl>
                        <p:sldTgt/>
                      </p:tgtEl>
                    </p:cond>
                  </p:endCondLst>
                </p:cTn>
                <p:tgtEl>
                  <p:spTgt spid="6"/>
                </p:tgtEl>
              </p:cMediaNode>
            </p:audio>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3600" y="4191000"/>
            <a:ext cx="7620000" cy="1371600"/>
          </a:xfrm>
        </p:spPr>
        <p:txBody>
          <a:bodyPr>
            <a:normAutofit fontScale="90000"/>
          </a:bodyPr>
          <a:lstStyle/>
          <a:p>
            <a:r>
              <a:rPr lang="en-CA" sz="2800" dirty="0" smtClean="0">
                <a:latin typeface="Times New Roman"/>
              </a:rPr>
              <a:t/>
            </a:r>
            <a:br>
              <a:rPr lang="en-CA" sz="2800" dirty="0" smtClean="0">
                <a:latin typeface="Heiltsuk Doulos"/>
              </a:rPr>
            </a:br>
            <a:r>
              <a:rPr lang="en-CA" sz="3100" b="1" dirty="0" smtClean="0">
                <a:solidFill>
                  <a:srgbClr val="FFFF00"/>
                </a:solidFill>
                <a:latin typeface="Times New Roman"/>
              </a:rPr>
              <a:t>’</a:t>
            </a:r>
            <a:r>
              <a:rPr lang="en-CA" sz="3100" b="1" dirty="0" err="1" smtClean="0">
                <a:solidFill>
                  <a:srgbClr val="FFFF00"/>
                </a:solidFill>
                <a:latin typeface="Times New Roman"/>
              </a:rPr>
              <a:t>Hím̓ás</a:t>
            </a:r>
            <a:r>
              <a:rPr lang="en-CA" sz="3100" b="1" dirty="0" smtClean="0">
                <a:solidFill>
                  <a:srgbClr val="FFFF00"/>
                </a:solidFill>
                <a:latin typeface="Times New Roman"/>
              </a:rPr>
              <a:t> </a:t>
            </a:r>
            <a:r>
              <a:rPr lang="en-CA" sz="3100" b="1" dirty="0" err="1" smtClean="0">
                <a:solidFill>
                  <a:srgbClr val="FFFF00"/>
                </a:solidFill>
                <a:latin typeface="Times New Roman"/>
              </a:rPr>
              <a:t>Gál</a:t>
            </a:r>
            <a:r>
              <a:rPr lang="en-CA" sz="3100" b="1" dirty="0" smtClean="0">
                <a:solidFill>
                  <a:srgbClr val="FFFF00"/>
                </a:solidFill>
                <a:latin typeface="Times New Roman"/>
              </a:rPr>
              <a:t>ǧṃ</a:t>
            </a:r>
            <a:r>
              <a:rPr lang="en-CA" sz="3100" b="1" dirty="0" err="1" smtClean="0">
                <a:solidFill>
                  <a:srgbClr val="FFFF00"/>
                </a:solidFill>
                <a:latin typeface="Times New Roman"/>
              </a:rPr>
              <a:t>ax̌ais</a:t>
            </a:r>
            <a:r>
              <a:rPr lang="en-CA" sz="3100" b="1" dirty="0" smtClean="0">
                <a:latin typeface="Times New Roman"/>
              </a:rPr>
              <a:t/>
            </a:r>
            <a:br>
              <a:rPr lang="en-CA" sz="3100" b="1" dirty="0" smtClean="0">
                <a:latin typeface="Heiltsuk Doulos"/>
              </a:rPr>
            </a:br>
            <a:r>
              <a:rPr lang="en-CA" sz="3100" b="1" dirty="0" smtClean="0">
                <a:latin typeface="Times New Roman"/>
              </a:rPr>
              <a:t> Translation : Chief - First to descend from the heavens.</a:t>
            </a:r>
            <a:br>
              <a:rPr lang="en-CA" sz="3100" b="1" dirty="0" smtClean="0">
                <a:latin typeface="Heiltsuk Doulos"/>
              </a:rPr>
            </a:br>
            <a:r>
              <a:rPr lang="en-CA" sz="3100" b="1" dirty="0" smtClean="0">
                <a:latin typeface="Times New Roman"/>
              </a:rPr>
              <a:t>Dennis Humchitt</a:t>
            </a:r>
            <a:br>
              <a:rPr lang="en-CA" sz="3100" b="1" dirty="0" smtClean="0">
                <a:latin typeface="Heiltsuk Doulos"/>
              </a:rPr>
            </a:br>
            <a:r>
              <a:rPr lang="en-CA" sz="2800" b="1" dirty="0" err="1">
                <a:solidFill>
                  <a:srgbClr val="FFFF00"/>
                </a:solidFill>
                <a:latin typeface="Times New Roman" pitchFamily="2" charset="0"/>
              </a:rPr>
              <a:t>Lílqvḷaƛi</a:t>
            </a:r>
            <a:r>
              <a:rPr lang="en-CA" sz="2800" b="1" dirty="0">
                <a:solidFill>
                  <a:srgbClr val="FFFF00"/>
                </a:solidFill>
                <a:latin typeface="Times New Roman" pitchFamily="2" charset="0"/>
              </a:rPr>
              <a:t> - </a:t>
            </a:r>
            <a:r>
              <a:rPr lang="en-US" sz="2800" b="1" dirty="0" err="1">
                <a:solidFill>
                  <a:srgbClr val="FFFF00"/>
                </a:solidFill>
                <a:latin typeface="Times New Roman" panose="00000400000000000000" pitchFamily="2" charset="0"/>
              </a:rPr>
              <a:t>X̌áix̌ais</a:t>
            </a:r>
            <a:r>
              <a:rPr lang="en-US" sz="2800" b="1" dirty="0">
                <a:solidFill>
                  <a:srgbClr val="FFFF00"/>
                </a:solidFill>
                <a:latin typeface="Times New Roman" panose="00000400000000000000" pitchFamily="2" charset="0"/>
              </a:rPr>
              <a:t> </a:t>
            </a:r>
            <a:endParaRPr lang="en-CA" sz="3100" b="1" dirty="0">
              <a:solidFill>
                <a:srgbClr val="FFFF00"/>
              </a:solidFill>
              <a:latin typeface="Heiltsuk Doulos" pitchFamily="2" charset="0"/>
            </a:endParaRPr>
          </a:p>
        </p:txBody>
      </p:sp>
      <p:pic>
        <p:nvPicPr>
          <p:cNvPr id="1026" name="Picture 2" descr="C:\Users\lbolton\Desktop\Rex's Work\Heiltsuk (School)\Heiltsuk Chiefs\Chief Cards (Print)\Flash Cards\Larry Humchitt.jpg"/>
          <p:cNvPicPr>
            <a:picLocks noChangeAspect="1" noChangeArrowheads="1"/>
          </p:cNvPicPr>
          <p:nvPr/>
        </p:nvPicPr>
        <p:blipFill>
          <a:blip r:embed="rId4" cstate="print"/>
          <a:srcRect/>
          <a:stretch>
            <a:fillRect/>
          </a:stretch>
        </p:blipFill>
        <p:spPr bwMode="auto">
          <a:xfrm>
            <a:off x="1950475" y="762001"/>
            <a:ext cx="2531918" cy="3191999"/>
          </a:xfrm>
          <a:prstGeom prst="rect">
            <a:avLst/>
          </a:prstGeom>
          <a:noFill/>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7087" y="762000"/>
            <a:ext cx="2242013" cy="319200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68994" y="75176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arn(inVertic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5"/>
                    </p:tgtEl>
                  </p:cond>
                </p:stCondLst>
                <p:endSync evt="end" delay="0">
                  <p:rtn val="all"/>
                </p:endSync>
                <p:childTnLst>
                  <p:par>
                    <p:cTn id="23" fill="hold">
                      <p:stCondLst>
                        <p:cond delay="0"/>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3817" fill="hold"/>
                                        <p:tgtEl>
                                          <p:spTgt spid="5"/>
                                        </p:tgtEl>
                                      </p:cBhvr>
                                    </p:cmd>
                                  </p:childTnLst>
                                </p:cTn>
                              </p:par>
                            </p:childTnLst>
                          </p:cTn>
                        </p:par>
                      </p:childTnLst>
                    </p:cTn>
                  </p:par>
                </p:childTnLst>
              </p:cTn>
              <p:nextCondLst>
                <p:cond evt="onClick" delay="0">
                  <p:tgtEl>
                    <p:spTgt spid="5"/>
                  </p:tgtEl>
                </p:cond>
              </p:nextCondLst>
            </p:seq>
            <p:audio>
              <p:cMediaNode vol="80000">
                <p:cTn id="27"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213" y="4303200"/>
            <a:ext cx="7620000" cy="1752600"/>
          </a:xfrm>
        </p:spPr>
        <p:txBody>
          <a:bodyPr>
            <a:normAutofit fontScale="90000"/>
          </a:bodyPr>
          <a:lstStyle/>
          <a:p>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Gḷ́tmaiɫ</a:t>
            </a:r>
            <a:r>
              <a:rPr lang="en-CA" sz="3200" b="1" dirty="0" smtClean="0">
                <a:solidFill>
                  <a:srgbClr val="FFFF00"/>
                </a:solidFill>
                <a:latin typeface="Times New Roman"/>
              </a:rPr>
              <a:t/>
            </a:r>
            <a:br>
              <a:rPr lang="en-CA" sz="3200" b="1" dirty="0" smtClean="0">
                <a:solidFill>
                  <a:srgbClr val="FFFF00"/>
                </a:solidFill>
                <a:latin typeface="Heiltsuk Doulos"/>
              </a:rPr>
            </a:br>
            <a:r>
              <a:rPr lang="en-CA" sz="3200" b="1" dirty="0" smtClean="0">
                <a:latin typeface="Times New Roman"/>
              </a:rPr>
              <a:t>Translation: Chief - Long life.</a:t>
            </a:r>
            <a:br>
              <a:rPr lang="en-CA" sz="3200" b="1" dirty="0" smtClean="0">
                <a:latin typeface="Heiltsuk Doulos"/>
              </a:rPr>
            </a:br>
            <a:r>
              <a:rPr lang="en-CA" sz="3200" b="1" dirty="0" smtClean="0">
                <a:latin typeface="Times New Roman"/>
              </a:rPr>
              <a:t>Tina </a:t>
            </a:r>
            <a:r>
              <a:rPr lang="en-CA" sz="3200" b="1" dirty="0" err="1" smtClean="0">
                <a:latin typeface="Times New Roman"/>
              </a:rPr>
              <a:t>Elluk</a:t>
            </a:r>
            <a:r>
              <a:rPr lang="en-CA" sz="3200" b="1" dirty="0" smtClean="0">
                <a:latin typeface="Times New Roman"/>
              </a:rPr>
              <a:t>.</a:t>
            </a:r>
            <a:br>
              <a:rPr lang="en-CA" sz="3200" b="1" dirty="0" smtClean="0">
                <a:latin typeface="Heiltsuk Doulos"/>
              </a:rPr>
            </a:br>
            <a:r>
              <a:rPr lang="en-CA" sz="3200" b="1" dirty="0" err="1">
                <a:solidFill>
                  <a:srgbClr val="FFFF00"/>
                </a:solidFill>
                <a:latin typeface="Times New Roman" pitchFamily="2" charset="0"/>
              </a:rPr>
              <a:t>Lílqvḷaƛi</a:t>
            </a:r>
            <a:r>
              <a:rPr lang="en-CA" sz="3200" b="1" dirty="0">
                <a:solidFill>
                  <a:srgbClr val="FFFF00"/>
                </a:solidFill>
                <a:latin typeface="Times New Roman" pitchFamily="2" charset="0"/>
              </a:rPr>
              <a:t> </a:t>
            </a:r>
            <a:r>
              <a:rPr lang="en-CA" sz="3200" b="1" dirty="0" smtClean="0">
                <a:solidFill>
                  <a:srgbClr val="FFFF00"/>
                </a:solidFill>
                <a:latin typeface="Times New Roman" pitchFamily="2" charset="0"/>
              </a:rPr>
              <a:t> - </a:t>
            </a:r>
            <a:r>
              <a:rPr lang="en-US" sz="3200" b="1" dirty="0" err="1" smtClean="0">
                <a:solidFill>
                  <a:srgbClr val="FFFF00"/>
                </a:solidFill>
                <a:latin typeface="Times New Roman" panose="00000400000000000000" pitchFamily="2" charset="0"/>
              </a:rPr>
              <a:t>X̌áix̌ais</a:t>
            </a:r>
            <a:r>
              <a:rPr lang="en-US" sz="3200" b="1" dirty="0" smtClean="0">
                <a:solidFill>
                  <a:srgbClr val="FFFF00"/>
                </a:solidFill>
                <a:latin typeface="Times New Roman" panose="00000400000000000000" pitchFamily="2" charset="0"/>
              </a:rPr>
              <a:t> </a:t>
            </a:r>
            <a:endParaRPr lang="en-CA" sz="3200" b="1" dirty="0">
              <a:solidFill>
                <a:srgbClr val="FFFF00"/>
              </a:solidFill>
              <a:latin typeface="Heiltsuk Doulos" pitchFamily="2" charset="0"/>
            </a:endParaRPr>
          </a:p>
        </p:txBody>
      </p:sp>
      <p:pic>
        <p:nvPicPr>
          <p:cNvPr id="2050" name="Picture 2" descr="C:\Users\lbolton\Desktop\Rex's Work\Heiltsuk (School)\Heiltsuk Chiefs\Chief Cards (Print)\Flash Cards\Tina Elluk.jpg"/>
          <p:cNvPicPr>
            <a:picLocks noChangeAspect="1" noChangeArrowheads="1"/>
          </p:cNvPicPr>
          <p:nvPr/>
        </p:nvPicPr>
        <p:blipFill>
          <a:blip r:embed="rId4" cstate="print"/>
          <a:srcRect/>
          <a:stretch>
            <a:fillRect/>
          </a:stretch>
        </p:blipFill>
        <p:spPr bwMode="auto">
          <a:xfrm>
            <a:off x="3259281" y="834000"/>
            <a:ext cx="2473037" cy="3429000"/>
          </a:xfrm>
          <a:prstGeom prst="rect">
            <a:avLst/>
          </a:prstGeom>
          <a:noFill/>
        </p:spPr>
      </p:pic>
      <p:sp>
        <p:nvSpPr>
          <p:cNvPr id="92" name="Round Diagonal Corner Rectangle 91"/>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Round Diagonal Corner Rectangle 92"/>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Round Diagonal Corner Rectangle 93"/>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Round Diagonal Corner Rectangle 94"/>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Flowchart: Connector 109"/>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Flowchart: Connector 111"/>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3" name="Flowchart: Connector 112"/>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4" name="Flowchart: Connector 113"/>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5" name="Flowchart: Connector 114"/>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Flowchart: Connector 115"/>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Flowchart: Connector 116"/>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Flowchart: Connector 117"/>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9" name="Flowchart: Connector 118"/>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Flowchart: Connector 119"/>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Flowchart: Connector 120"/>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Flowchart: Connector 121"/>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Flowchart: Connector 122"/>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Flowchart: Connector 123"/>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Flowchart: Connector 124"/>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Flowchart: Connector 125"/>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Flowchart: Connector 126"/>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Flowchart: Connector 127"/>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Flowchart: Connector 128"/>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0" name="Flowchart: Connector 129"/>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1" name="Flowchart: Connector 130"/>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2" name="Flowchart: Connector 131"/>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3" name="Flowchart: Connector 132"/>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Flowchart: Connector 133"/>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5" name="Flowchart: Connector 134"/>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Flowchart: Connector 135"/>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Flowchart: Connector 136"/>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Flowchart: Connector 137"/>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Flowchart: Connector 138"/>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39600" y="753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3469" fill="hold"/>
                                        <p:tgtEl>
                                          <p:spTgt spid="3"/>
                                        </p:tgtEl>
                                      </p:cBhvr>
                                    </p:cmd>
                                  </p:childTnLst>
                                </p:cTn>
                              </p:par>
                            </p:childTnLst>
                          </p:cTn>
                        </p:par>
                      </p:childTnLst>
                    </p:cTn>
                  </p:par>
                </p:childTnLst>
              </p:cTn>
              <p:nextCondLst>
                <p:cond evt="onClick" delay="0">
                  <p:tgtEl>
                    <p:spTgt spid="3"/>
                  </p:tgtEl>
                </p:cond>
              </p:nextCondLst>
            </p:seq>
            <p:audio>
              <p:cMediaNode vol="80000">
                <p:cTn id="2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9312" y="4191000"/>
            <a:ext cx="7620000" cy="1828800"/>
          </a:xfrm>
        </p:spPr>
        <p:txBody>
          <a:bodyPr>
            <a:normAutofit fontScale="90000"/>
          </a:bodyPr>
          <a:lstStyle/>
          <a:p>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a:t>
            </a:r>
            <a:r>
              <a:rPr lang="en-CA" sz="2800" b="1" dirty="0" err="1" smtClean="0">
                <a:solidFill>
                  <a:srgbClr val="FFFF00"/>
                </a:solidFill>
                <a:latin typeface="Times New Roman"/>
              </a:rPr>
              <a:t>Wík̓vaṇat</a:t>
            </a:r>
            <a:r>
              <a:rPr lang="en-CA" sz="2800" dirty="0" smtClean="0">
                <a:latin typeface="Times New Roman"/>
              </a:rPr>
              <a:t/>
            </a:r>
            <a:br>
              <a:rPr lang="en-CA" sz="2800" dirty="0" smtClean="0">
                <a:latin typeface="Heiltsuk Doulos"/>
              </a:rPr>
            </a:br>
            <a:r>
              <a:rPr lang="en-CA" sz="2800" b="1" dirty="0" smtClean="0">
                <a:latin typeface="Times New Roman"/>
              </a:rPr>
              <a:t>Translation: Chief – and his name refers to eagle attire</a:t>
            </a:r>
            <a:br>
              <a:rPr lang="en-CA" sz="2800" b="1" dirty="0" smtClean="0">
                <a:latin typeface="Heiltsuk Doulos"/>
              </a:rPr>
            </a:br>
            <a:r>
              <a:rPr lang="en-CA" sz="2800" b="1" dirty="0" smtClean="0">
                <a:latin typeface="Times New Roman"/>
              </a:rPr>
              <a:t>Peter Mason</a:t>
            </a:r>
            <a:br>
              <a:rPr lang="en-CA" sz="2800" b="1" dirty="0" smtClean="0">
                <a:latin typeface="Heiltsuk Doulos"/>
              </a:rPr>
            </a:br>
            <a:r>
              <a:rPr lang="en-CA" sz="2800" b="1" dirty="0" err="1">
                <a:solidFill>
                  <a:srgbClr val="FFFF00"/>
                </a:solidFill>
                <a:latin typeface="Times New Roman" pitchFamily="2" charset="0"/>
              </a:rPr>
              <a:t>Lílqvḷaƛi</a:t>
            </a:r>
            <a:r>
              <a:rPr lang="en-CA" sz="2800" b="1" dirty="0">
                <a:solidFill>
                  <a:srgbClr val="FFFF00"/>
                </a:solidFill>
                <a:latin typeface="Times New Roman" pitchFamily="2" charset="0"/>
              </a:rPr>
              <a:t>  - </a:t>
            </a:r>
            <a:r>
              <a:rPr lang="en-US" sz="2800" b="1" dirty="0" err="1" smtClean="0">
                <a:solidFill>
                  <a:srgbClr val="FFFF00"/>
                </a:solidFill>
                <a:latin typeface="Times New Roman" panose="00000400000000000000" pitchFamily="2" charset="0"/>
              </a:rPr>
              <a:t>X̌áix̌ais</a:t>
            </a:r>
            <a:r>
              <a:rPr lang="en-US" sz="2800" b="1" dirty="0" smtClean="0">
                <a:solidFill>
                  <a:srgbClr val="FFFF00"/>
                </a:solidFill>
                <a:latin typeface="Times New Roman" panose="00000400000000000000" pitchFamily="2" charset="0"/>
              </a:rPr>
              <a:t> </a:t>
            </a:r>
            <a:endParaRPr lang="en-CA" sz="2800" b="1" dirty="0">
              <a:latin typeface="Heiltsuk Doulos" pitchFamily="2" charset="0"/>
            </a:endParaRPr>
          </a:p>
        </p:txBody>
      </p:sp>
      <p:pic>
        <p:nvPicPr>
          <p:cNvPr id="3074" name="Picture 2" descr="C:\Users\lbolton\Desktop\Rex's Work\Heiltsuk (School)\Heiltsuk Chiefs\Chief Cards (Print)\Flash Cards\Peter Mason.jpg"/>
          <p:cNvPicPr>
            <a:picLocks noChangeAspect="1" noChangeArrowheads="1"/>
          </p:cNvPicPr>
          <p:nvPr/>
        </p:nvPicPr>
        <p:blipFill>
          <a:blip r:embed="rId4" cstate="print"/>
          <a:srcRect/>
          <a:stretch>
            <a:fillRect/>
          </a:stretch>
        </p:blipFill>
        <p:spPr bwMode="auto">
          <a:xfrm>
            <a:off x="3200400" y="796469"/>
            <a:ext cx="2590800" cy="3276601"/>
          </a:xfrm>
          <a:prstGeom prst="rect">
            <a:avLst/>
          </a:prstGeom>
          <a:noFill/>
        </p:spPr>
      </p:pic>
      <p:sp>
        <p:nvSpPr>
          <p:cNvPr id="224" name="Round Diagonal Corner Rectangle 223"/>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5" name="Round Diagonal Corner Rectangle 224"/>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6" name="Round Diagonal Corner Rectangle 225"/>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7" name="Round Diagonal Corner Rectangle 226"/>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Flowchart: Connector 227"/>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Flowchart: Connector 228"/>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Flowchart: Connector 229"/>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0488" y="78841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4909" fill="hold"/>
                                        <p:tgtEl>
                                          <p:spTgt spid="3"/>
                                        </p:tgtEl>
                                      </p:cBhvr>
                                    </p:cmd>
                                  </p:childTnLst>
                                </p:cTn>
                              </p:par>
                            </p:childTnLst>
                          </p:cTn>
                        </p:par>
                      </p:childTnLst>
                    </p:cTn>
                  </p:par>
                </p:childTnLst>
              </p:cTn>
              <p:nextCondLst>
                <p:cond evt="onClick" delay="0">
                  <p:tgtEl>
                    <p:spTgt spid="3"/>
                  </p:tgtEl>
                </p:cond>
              </p:nextCondLst>
            </p:seq>
            <p:audio>
              <p:cMediaNode vol="80000">
                <p:cTn id="2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5029200"/>
            <a:ext cx="7620000" cy="1143000"/>
          </a:xfrm>
        </p:spPr>
        <p:txBody>
          <a:bodyPr>
            <a:normAutofit fontScale="90000"/>
          </a:bodyPr>
          <a:lstStyle/>
          <a:p>
            <a:r>
              <a:rPr lang="en-US" sz="3200" b="1" dirty="0" smtClean="0">
                <a:solidFill>
                  <a:srgbClr val="FFFF00"/>
                </a:solidFill>
                <a:latin typeface="Times New Roman" panose="00000400000000000000" pitchFamily="2" charset="0"/>
              </a:rPr>
              <a:t/>
            </a:r>
            <a:br>
              <a:rPr lang="en-US" sz="3200" b="1" dirty="0" smtClean="0">
                <a:solidFill>
                  <a:srgbClr val="FFFF00"/>
                </a:solidFill>
                <a:latin typeface="Heiltsuk Doulos" panose="00000400000000000000" pitchFamily="2" charset="0"/>
              </a:rPr>
            </a:br>
            <a:r>
              <a:rPr lang="en-US" sz="3100" b="1" dirty="0" smtClean="0">
                <a:solidFill>
                  <a:srgbClr val="FFFF00"/>
                </a:solidFill>
                <a:latin typeface="Times New Roman" panose="00000400000000000000" pitchFamily="2" charset="0"/>
              </a:rPr>
              <a:t>’</a:t>
            </a:r>
            <a:r>
              <a:rPr lang="en-US" sz="3100" b="1" dirty="0" err="1" smtClean="0">
                <a:solidFill>
                  <a:srgbClr val="FFFF00"/>
                </a:solidFill>
                <a:latin typeface="Times New Roman" panose="00000400000000000000" pitchFamily="2" charset="0"/>
              </a:rPr>
              <a:t>Hím̓ás’Qvṃ́gílakv</a:t>
            </a:r>
            <a:r>
              <a:rPr lang="en-US" sz="3100" b="1" dirty="0" smtClean="0">
                <a:latin typeface="Times New Roman" panose="00000400000000000000" pitchFamily="2" charset="0"/>
              </a:rPr>
              <a:t> </a:t>
            </a:r>
            <a:br>
              <a:rPr lang="en-US" sz="3100" b="1" dirty="0" smtClean="0">
                <a:latin typeface="Heiltsuk Doulos" panose="00000400000000000000" pitchFamily="2" charset="0"/>
              </a:rPr>
            </a:br>
            <a:r>
              <a:rPr lang="en-US" sz="3100" b="1" dirty="0" smtClean="0">
                <a:latin typeface="Times New Roman" panose="00000400000000000000" pitchFamily="2" charset="0"/>
              </a:rPr>
              <a:t>Translation: Chief</a:t>
            </a:r>
            <a:r>
              <a:rPr lang="en-US" sz="3100" dirty="0" smtClean="0">
                <a:latin typeface="Times New Roman" panose="00000400000000000000" pitchFamily="2" charset="0"/>
              </a:rPr>
              <a:t> -</a:t>
            </a:r>
            <a:r>
              <a:rPr lang="en-US" sz="3100" b="1" dirty="0" smtClean="0">
                <a:latin typeface="Times New Roman" panose="00000400000000000000" pitchFamily="2" charset="0"/>
              </a:rPr>
              <a:t>someone </a:t>
            </a:r>
            <a:r>
              <a:rPr lang="en-US" sz="3100" b="1" dirty="0">
                <a:latin typeface="Times New Roman" panose="00000400000000000000" pitchFamily="2" charset="0"/>
              </a:rPr>
              <a:t>who stands </a:t>
            </a:r>
            <a:r>
              <a:rPr lang="en-US" sz="3100" b="1" dirty="0" smtClean="0">
                <a:latin typeface="Times New Roman" panose="00000400000000000000" pitchFamily="2" charset="0"/>
              </a:rPr>
              <a:t>out </a:t>
            </a:r>
            <a:br>
              <a:rPr lang="en-US" sz="3100" b="1" dirty="0" smtClean="0">
                <a:latin typeface="Heiltsuk Doulos" panose="00000400000000000000" pitchFamily="2" charset="0"/>
              </a:rPr>
            </a:br>
            <a:r>
              <a:rPr lang="en-US" sz="3100" b="1" dirty="0">
                <a:latin typeface="Times New Roman" panose="00000400000000000000" pitchFamily="2" charset="0"/>
              </a:rPr>
              <a:t>Paul </a:t>
            </a:r>
            <a:r>
              <a:rPr lang="en-US" sz="3100" b="1" dirty="0" smtClean="0">
                <a:latin typeface="Times New Roman" panose="00000400000000000000" pitchFamily="2" charset="0"/>
              </a:rPr>
              <a:t>Thompson </a:t>
            </a:r>
            <a:r>
              <a:rPr lang="en-US" sz="3100" b="1" dirty="0">
                <a:latin typeface="Times New Roman" panose="00000400000000000000" pitchFamily="2" charset="0"/>
              </a:rPr>
              <a:t/>
            </a:r>
            <a:br>
              <a:rPr lang="en-US" sz="3100" b="1" dirty="0">
                <a:latin typeface="Heiltsuk Doulos" panose="00000400000000000000" pitchFamily="2" charset="0"/>
              </a:rPr>
            </a:br>
            <a:r>
              <a:rPr lang="en-CA" sz="3200" b="1" dirty="0" err="1" smtClean="0">
                <a:solidFill>
                  <a:srgbClr val="FFFF00"/>
                </a:solidFill>
                <a:latin typeface="Times New Roman" pitchFamily="2" charset="0"/>
              </a:rPr>
              <a:t>Lílqvḷaƛi</a:t>
            </a:r>
            <a:r>
              <a:rPr lang="en-CA" sz="3200" b="1" dirty="0">
                <a:solidFill>
                  <a:srgbClr val="FFFF00"/>
                </a:solidFill>
                <a:latin typeface="Times New Roman" pitchFamily="2" charset="0"/>
              </a:rPr>
              <a:t> </a:t>
            </a:r>
            <a:r>
              <a:rPr lang="en-CA" sz="3200" b="1" dirty="0" smtClean="0">
                <a:solidFill>
                  <a:srgbClr val="FFFF00"/>
                </a:solidFill>
                <a:latin typeface="Times New Roman" pitchFamily="2" charset="0"/>
              </a:rPr>
              <a:t>- </a:t>
            </a:r>
            <a:r>
              <a:rPr lang="en-US" sz="3200" b="1" dirty="0" smtClean="0">
                <a:solidFill>
                  <a:srgbClr val="FFFF00"/>
                </a:solidFill>
                <a:latin typeface="Times New Roman" panose="00000400000000000000" pitchFamily="2" charset="0"/>
              </a:rPr>
              <a:t>’</a:t>
            </a:r>
            <a:r>
              <a:rPr lang="en-US" sz="3200" b="1" dirty="0" err="1" smtClean="0">
                <a:solidFill>
                  <a:srgbClr val="FFFF00"/>
                </a:solidFill>
                <a:latin typeface="Times New Roman" panose="00000400000000000000" pitchFamily="2" charset="0"/>
              </a:rPr>
              <a:t>Wuík̓inux̌v</a:t>
            </a:r>
            <a:r>
              <a:rPr lang="en-US" sz="3200" b="1" dirty="0" smtClean="0">
                <a:solidFill>
                  <a:srgbClr val="FFFF00"/>
                </a:solidFill>
                <a:latin typeface="Times New Roman" panose="00000400000000000000" pitchFamily="2" charset="0"/>
              </a:rPr>
              <a:t> </a:t>
            </a:r>
            <a:r>
              <a:rPr lang="en-US" sz="3100" dirty="0">
                <a:latin typeface="Times New Roman" panose="00000400000000000000" pitchFamily="2" charset="0"/>
              </a:rPr>
              <a:t/>
            </a:r>
            <a:br>
              <a:rPr lang="en-US" sz="3100" dirty="0">
                <a:latin typeface="Heiltsuk Doulos" panose="00000400000000000000" pitchFamily="2" charset="0"/>
              </a:rPr>
            </a:br>
            <a:r>
              <a:rPr lang="en-US" sz="3100" b="1" dirty="0">
                <a:latin typeface="Times New Roman" panose="00000400000000000000" pitchFamily="2" charset="0"/>
              </a:rPr>
              <a:t> </a:t>
            </a:r>
            <a:r>
              <a:rPr lang="en-US" sz="3100" dirty="0">
                <a:latin typeface="Times New Roman" panose="00000400000000000000" pitchFamily="2" charset="0"/>
              </a:rPr>
              <a:t/>
            </a:r>
            <a:br>
              <a:rPr lang="en-US" sz="3100" dirty="0">
                <a:latin typeface="Heiltsuk Doulos" panose="00000400000000000000" pitchFamily="2" charset="0"/>
              </a:rPr>
            </a:br>
            <a:r>
              <a:rPr lang="en-US" sz="3200" dirty="0">
                <a:latin typeface="Times New Roman" panose="00000400000000000000" pitchFamily="2" charset="0"/>
              </a:rPr>
              <a:t/>
            </a:r>
            <a:br>
              <a:rPr lang="en-US" sz="3200" dirty="0">
                <a:latin typeface="Heiltsuk Doulos" panose="00000400000000000000" pitchFamily="2" charset="0"/>
              </a:rPr>
            </a:br>
            <a:endParaRPr lang="en-CA" sz="3200"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Nov,20,2004@ Hall 0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767405" y="787043"/>
            <a:ext cx="2504900" cy="333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2" descr="Nov,20,2004@ Hall 00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796" r="8574" b="2328"/>
          <a:stretch/>
        </p:blipFill>
        <p:spPr bwMode="auto">
          <a:xfrm>
            <a:off x="2009983" y="762001"/>
            <a:ext cx="2437837" cy="335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72666" y="725037"/>
            <a:ext cx="609600" cy="609600"/>
          </a:xfrm>
          <a:prstGeom prst="rect">
            <a:avLst/>
          </a:prstGeom>
        </p:spPr>
      </p:pic>
    </p:spTree>
    <p:extLst>
      <p:ext uri="{BB962C8B-B14F-4D97-AF65-F5344CB8AC3E}">
        <p14:creationId xmlns:p14="http://schemas.microsoft.com/office/powerpoint/2010/main" val="309576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0"/>
                                        <p:tgtEl>
                                          <p:spTgt spid="52"/>
                                        </p:tgtEl>
                                      </p:cBhvr>
                                    </p:animEffect>
                                    <p:anim calcmode="lin" valueType="num">
                                      <p:cBhvr>
                                        <p:cTn id="22" dur="1000" fill="hold"/>
                                        <p:tgtEl>
                                          <p:spTgt spid="52"/>
                                        </p:tgtEl>
                                        <p:attrNameLst>
                                          <p:attrName>ppt_x</p:attrName>
                                        </p:attrNameLst>
                                      </p:cBhvr>
                                      <p:tavLst>
                                        <p:tav tm="0">
                                          <p:val>
                                            <p:strVal val="#ppt_x"/>
                                          </p:val>
                                        </p:tav>
                                        <p:tav tm="100000">
                                          <p:val>
                                            <p:strVal val="#ppt_x"/>
                                          </p:val>
                                        </p:tav>
                                      </p:tavLst>
                                    </p:anim>
                                    <p:anim calcmode="lin" valueType="num">
                                      <p:cBhvr>
                                        <p:cTn id="2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4212" fill="hold"/>
                                        <p:tgtEl>
                                          <p:spTgt spid="4"/>
                                        </p:tgtEl>
                                      </p:cBhvr>
                                    </p:cmd>
                                  </p:childTnLst>
                                </p:cTn>
                              </p:par>
                            </p:childTnLst>
                          </p:cTn>
                        </p:par>
                      </p:childTnLst>
                    </p:cTn>
                  </p:par>
                </p:childTnLst>
              </p:cTn>
              <p:nextCondLst>
                <p:cond evt="onClick" delay="0">
                  <p:tgtEl>
                    <p:spTgt spid="4"/>
                  </p:tgtEl>
                </p:cond>
              </p:nextCondLst>
            </p:seq>
            <p:audio>
              <p:cMediaNode vol="80000">
                <p:cTn id="29"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19600"/>
            <a:ext cx="7620000" cy="1752600"/>
          </a:xfrm>
        </p:spPr>
        <p:txBody>
          <a:bodyPr>
            <a:noAutofit/>
          </a:bodyPr>
          <a:lstStyle/>
          <a:p>
            <a:r>
              <a:rPr lang="en-CA" sz="2800" b="1" dirty="0" smtClean="0">
                <a:latin typeface="Times New Roman" pitchFamily="2" charset="0"/>
              </a:rPr>
              <a:t/>
            </a:r>
            <a:br>
              <a:rPr lang="en-CA" sz="2800" b="1" dirty="0" smtClean="0">
                <a:latin typeface="Heiltsuk Doulos" pitchFamily="2" charset="0"/>
              </a:rPr>
            </a:br>
            <a:r>
              <a:rPr lang="en-US" sz="2800" b="1" dirty="0" smtClean="0">
                <a:solidFill>
                  <a:srgbClr val="FFFF00"/>
                </a:solidFill>
                <a:latin typeface="Times New Roman" panose="00000400000000000000" pitchFamily="2" charset="0"/>
              </a:rPr>
              <a:t>’</a:t>
            </a:r>
            <a:r>
              <a:rPr lang="en-US" sz="2800" b="1" dirty="0" err="1" smtClean="0">
                <a:solidFill>
                  <a:srgbClr val="FFFF00"/>
                </a:solidFill>
                <a:latin typeface="Times New Roman" panose="00000400000000000000" pitchFamily="2" charset="0"/>
              </a:rPr>
              <a:t>Hím̓ás</a:t>
            </a:r>
            <a:r>
              <a:rPr lang="en-US" sz="2800" b="1" dirty="0" smtClean="0">
                <a:solidFill>
                  <a:srgbClr val="FFFF00"/>
                </a:solidFill>
                <a:latin typeface="Times New Roman" panose="00000400000000000000" pitchFamily="2" charset="0"/>
              </a:rPr>
              <a:t> M</a:t>
            </a:r>
            <a:r>
              <a:rPr lang="en-CA" sz="2800" b="1" dirty="0" err="1" smtClean="0">
                <a:solidFill>
                  <a:srgbClr val="FFFF00"/>
                </a:solidFill>
                <a:latin typeface="Times New Roman" panose="00000400000000000000" pitchFamily="2" charset="0"/>
              </a:rPr>
              <a:t>údaná</a:t>
            </a:r>
            <a:r>
              <a:rPr lang="en-CA" sz="2800" b="1" dirty="0">
                <a:solidFill>
                  <a:srgbClr val="FFFF00"/>
                </a:solidFill>
                <a:latin typeface="Times New Roman" panose="00000400000000000000" pitchFamily="2" charset="0"/>
              </a:rPr>
              <a:t/>
            </a:r>
            <a:br>
              <a:rPr lang="en-CA" sz="2800" b="1" dirty="0">
                <a:solidFill>
                  <a:srgbClr val="FFFF00"/>
                </a:solidFill>
                <a:latin typeface="Heiltsuk Doulos" panose="00000400000000000000" pitchFamily="2" charset="0"/>
              </a:rPr>
            </a:br>
            <a:r>
              <a:rPr lang="en-CA" sz="2800" b="1" dirty="0" smtClean="0">
                <a:latin typeface="Times New Roman" panose="00000400000000000000" pitchFamily="2" charset="0"/>
              </a:rPr>
              <a:t>Translation Chief, name translation unknown</a:t>
            </a:r>
            <a:r>
              <a:rPr lang="en-CA" sz="2800" b="1" dirty="0">
                <a:latin typeface="Times New Roman" pitchFamily="2" charset="0"/>
              </a:rPr>
              <a:t/>
            </a:r>
            <a:br>
              <a:rPr lang="en-CA" sz="2800" b="1" dirty="0">
                <a:latin typeface="Heiltsuk Doulos" pitchFamily="2" charset="0"/>
              </a:rPr>
            </a:br>
            <a:r>
              <a:rPr lang="en-CA" sz="2800" b="1" dirty="0" smtClean="0">
                <a:latin typeface="Times New Roman" pitchFamily="2" charset="0"/>
              </a:rPr>
              <a:t>Ralph Chamberlain</a:t>
            </a:r>
            <a:br>
              <a:rPr lang="en-CA" sz="2800" b="1" dirty="0" smtClean="0">
                <a:latin typeface="Heiltsuk Doulos" pitchFamily="2" charset="0"/>
              </a:rPr>
            </a:br>
            <a:r>
              <a:rPr lang="en-CA" sz="2800" b="1" dirty="0" err="1">
                <a:solidFill>
                  <a:srgbClr val="FFFF00"/>
                </a:solidFill>
                <a:latin typeface="Times New Roman" pitchFamily="2" charset="0"/>
              </a:rPr>
              <a:t>Lílqvḷaƛi</a:t>
            </a:r>
            <a:r>
              <a:rPr lang="en-CA" sz="2800" b="1" dirty="0">
                <a:solidFill>
                  <a:srgbClr val="FFFF00"/>
                </a:solidFill>
                <a:latin typeface="Times New Roman" pitchFamily="2" charset="0"/>
              </a:rPr>
              <a:t> -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Wuík̓inux̌v</a:t>
            </a:r>
            <a:r>
              <a:rPr lang="en-US" sz="2800" b="1" dirty="0">
                <a:solidFill>
                  <a:srgbClr val="FFFF00"/>
                </a:solidFill>
                <a:latin typeface="Times New Roman" panose="00000400000000000000" pitchFamily="2" charset="0"/>
              </a:rPr>
              <a:t> </a:t>
            </a:r>
            <a:r>
              <a:rPr lang="en-US" sz="2800" b="1" dirty="0">
                <a:latin typeface="Times New Roman" panose="00000400000000000000" pitchFamily="2" charset="0"/>
              </a:rPr>
              <a:t/>
            </a:r>
            <a:br>
              <a:rPr lang="en-US" sz="2800" b="1" dirty="0">
                <a:latin typeface="Heiltsuk Doulos" panose="00000400000000000000" pitchFamily="2" charset="0"/>
              </a:rPr>
            </a:br>
            <a:r>
              <a:rPr lang="en-US" sz="2800" b="1" dirty="0">
                <a:latin typeface="Times New Roman" panose="00000400000000000000" pitchFamily="2" charset="0"/>
              </a:rPr>
              <a:t/>
            </a:r>
            <a:br>
              <a:rPr lang="en-US" sz="2800" b="1" dirty="0">
                <a:latin typeface="Heiltsuk Doulos" panose="00000400000000000000" pitchFamily="2" charset="0"/>
              </a:rPr>
            </a:br>
            <a:endParaRPr lang="en-CA" sz="2800" b="1"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7327" t="8923" r="22346" b="13383"/>
          <a:stretch/>
        </p:blipFill>
        <p:spPr>
          <a:xfrm>
            <a:off x="3415243" y="786263"/>
            <a:ext cx="2313514" cy="3176137"/>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98391" y="792707"/>
            <a:ext cx="609600" cy="609600"/>
          </a:xfrm>
          <a:prstGeom prst="rect">
            <a:avLst/>
          </a:prstGeom>
        </p:spPr>
      </p:pic>
    </p:spTree>
    <p:extLst>
      <p:ext uri="{BB962C8B-B14F-4D97-AF65-F5344CB8AC3E}">
        <p14:creationId xmlns:p14="http://schemas.microsoft.com/office/powerpoint/2010/main" val="185633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4328" fill="hold"/>
                                        <p:tgtEl>
                                          <p:spTgt spid="7"/>
                                        </p:tgtEl>
                                      </p:cBhvr>
                                    </p:cmd>
                                  </p:childTnLst>
                                </p:cTn>
                              </p:par>
                            </p:childTnLst>
                          </p:cTn>
                        </p:par>
                      </p:childTnLst>
                    </p:cTn>
                  </p:par>
                </p:childTnLst>
              </p:cTn>
              <p:nextCondLst>
                <p:cond evt="onClick" delay="0">
                  <p:tgtEl>
                    <p:spTgt spid="7"/>
                  </p:tgtEl>
                </p:cond>
              </p:nextCondLst>
            </p:seq>
            <p:audio>
              <p:cMediaNode vol="80000">
                <p:cTn id="20"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681600"/>
            <a:ext cx="3810000" cy="5490600"/>
          </a:xfrm>
        </p:spPr>
        <p:txBody>
          <a:bodyPr>
            <a:normAutofit/>
          </a:bodyPr>
          <a:lstStyle/>
          <a:p>
            <a:endParaRPr lang="en-CA" sz="2400" dirty="0">
              <a:latin typeface="Heiltsuk Doulos" pitchFamily="2" charset="0"/>
            </a:endParaRPr>
          </a:p>
        </p:txBody>
      </p:sp>
      <p:sp>
        <p:nvSpPr>
          <p:cNvPr id="148" name="Round Diagonal Corner Rectangle 1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ound Diagonal Corner Rectangle 1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ound Diagonal Corner Rectangle 1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ound Diagonal Corner Rectangle 1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Flowchart: Connector 1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Flowchart: Connector 1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Flowchart: Connector 1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Flowchart: Connector 1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Flowchart: Connector 1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Flowchart: Connector 1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Flowchart: Connector 1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lowchart: Connector 1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lowchart: Connector 1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lowchart: Connector 1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lowchart: Connector 1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754" y="681600"/>
            <a:ext cx="7655246" cy="5490600"/>
          </a:xfrm>
          <a:prstGeom prst="rect">
            <a:avLst/>
          </a:prstGeom>
        </p:spPr>
      </p:pic>
      <p:sp>
        <p:nvSpPr>
          <p:cNvPr id="3" name="Rectangle 2"/>
          <p:cNvSpPr/>
          <p:nvPr/>
        </p:nvSpPr>
        <p:spPr>
          <a:xfrm>
            <a:off x="1913400" y="884581"/>
            <a:ext cx="5562600" cy="800219"/>
          </a:xfrm>
          <a:prstGeom prst="rect">
            <a:avLst/>
          </a:prstGeom>
        </p:spPr>
        <p:txBody>
          <a:bodyPr wrap="square">
            <a:spAutoFit/>
          </a:bodyPr>
          <a:lstStyle/>
          <a:p>
            <a:r>
              <a:rPr lang="en-CA" sz="2800" b="1" dirty="0">
                <a:solidFill>
                  <a:srgbClr val="002060"/>
                </a:solidFill>
                <a:latin typeface="Times New Roman" pitchFamily="2" charset="0"/>
              </a:rPr>
              <a:t>’</a:t>
            </a:r>
            <a:r>
              <a:rPr lang="en-CA" sz="2800" b="1" dirty="0" err="1">
                <a:solidFill>
                  <a:srgbClr val="002060"/>
                </a:solidFill>
                <a:latin typeface="Times New Roman" pitchFamily="2" charset="0"/>
              </a:rPr>
              <a:t>Wúyalitx̌v</a:t>
            </a:r>
            <a:r>
              <a:rPr lang="en-CA" sz="2800" dirty="0">
                <a:solidFill>
                  <a:srgbClr val="002060"/>
                </a:solidFill>
                <a:latin typeface="Times New Roman" pitchFamily="2" charset="0"/>
              </a:rPr>
              <a:t> </a:t>
            </a:r>
            <a:r>
              <a:rPr lang="en-CA" sz="2800" b="1" dirty="0" smtClean="0">
                <a:solidFill>
                  <a:srgbClr val="002060"/>
                </a:solidFill>
                <a:latin typeface="Times New Roman" pitchFamily="2" charset="0"/>
              </a:rPr>
              <a:t>-The </a:t>
            </a:r>
            <a:r>
              <a:rPr lang="en-CA" sz="2800" b="1" dirty="0">
                <a:solidFill>
                  <a:srgbClr val="002060"/>
                </a:solidFill>
                <a:latin typeface="Times New Roman" pitchFamily="2" charset="0"/>
              </a:rPr>
              <a:t>Outside People</a:t>
            </a:r>
            <a:r>
              <a:rPr lang="en-CA" dirty="0">
                <a:solidFill>
                  <a:srgbClr val="FFFF00"/>
                </a:solidFill>
                <a:latin typeface="Times New Roman" pitchFamily="2" charset="0"/>
              </a:rPr>
              <a:t/>
            </a:r>
            <a:br>
              <a:rPr lang="en-CA" dirty="0">
                <a:solidFill>
                  <a:srgbClr val="FFFF00"/>
                </a:solidFill>
                <a:latin typeface="Heiltsuk Doulos" pitchFamily="2" charset="0"/>
              </a:rPr>
            </a:br>
            <a:endParaRPr lang="en-US" dirty="0">
              <a:solidFill>
                <a:srgbClr val="FFFF00"/>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87800" y="7620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000"/>
                                        <p:tgtEl>
                                          <p:spTgt spid="51"/>
                                        </p:tgtEl>
                                      </p:cBhvr>
                                    </p:animEffect>
                                    <p:anim calcmode="lin" valueType="num">
                                      <p:cBhvr>
                                        <p:cTn id="8" dur="2000" fill="hold"/>
                                        <p:tgtEl>
                                          <p:spTgt spid="51"/>
                                        </p:tgtEl>
                                        <p:attrNameLst>
                                          <p:attrName>ppt_w</p:attrName>
                                        </p:attrNameLst>
                                      </p:cBhvr>
                                      <p:tavLst>
                                        <p:tav tm="0" fmla="#ppt_w*sin(2.5*pi*$)">
                                          <p:val>
                                            <p:fltVal val="0"/>
                                          </p:val>
                                        </p:tav>
                                        <p:tav tm="100000">
                                          <p:val>
                                            <p:fltVal val="1"/>
                                          </p:val>
                                        </p:tav>
                                      </p:tavLst>
                                    </p:anim>
                                    <p:anim calcmode="lin" valueType="num">
                                      <p:cBhvr>
                                        <p:cTn id="9" dur="2000" fill="hold"/>
                                        <p:tgtEl>
                                          <p:spTgt spid="51"/>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7633" fill="hold"/>
                                        <p:tgtEl>
                                          <p:spTgt spid="4"/>
                                        </p:tgtEl>
                                      </p:cBhvr>
                                    </p:cmd>
                                  </p:childTnLst>
                                </p:cTn>
                              </p:par>
                            </p:childTnLst>
                          </p:cTn>
                        </p:par>
                      </p:childTnLst>
                    </p:cTn>
                  </p:par>
                </p:childTnLst>
              </p:cTn>
              <p:nextCondLst>
                <p:cond evt="onClick" delay="0">
                  <p:tgtEl>
                    <p:spTgt spid="4"/>
                  </p:tgtEl>
                </p:cond>
              </p:nextCondLst>
            </p:seq>
            <p:audio>
              <p:cMediaNode vol="80000">
                <p:cTn id="20"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19600"/>
            <a:ext cx="7620000" cy="1752600"/>
          </a:xfrm>
        </p:spPr>
        <p:txBody>
          <a:bodyPr>
            <a:normAutofit fontScale="90000"/>
          </a:bodyPr>
          <a:lstStyle/>
          <a:p>
            <a:r>
              <a:rPr lang="en-CA" sz="3200" b="1" dirty="0" smtClean="0">
                <a:solidFill>
                  <a:srgbClr val="FFFF00"/>
                </a:solidFill>
                <a:latin typeface="Times New Roman"/>
              </a:rPr>
              <a:t/>
            </a:r>
            <a:br>
              <a:rPr lang="en-CA" sz="3200" b="1" dirty="0" smtClean="0">
                <a:solidFill>
                  <a:srgbClr val="FFFF00"/>
                </a:solidFill>
                <a:latin typeface="Heiltsuk Doulos"/>
              </a:rPr>
            </a:br>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US" sz="3200" b="1" dirty="0" err="1">
                <a:solidFill>
                  <a:srgbClr val="FFFF00"/>
                </a:solidFill>
                <a:latin typeface="Times New Roman" panose="00000400000000000000" pitchFamily="2" charset="0"/>
              </a:rPr>
              <a:t>ƛ̓áɫúsḷa</a:t>
            </a:r>
            <a:r>
              <a:rPr lang="en-US" sz="3200" b="1" dirty="0">
                <a:solidFill>
                  <a:srgbClr val="FFFF00"/>
                </a:solidFill>
                <a:latin typeface="Times New Roman" panose="00000400000000000000" pitchFamily="2" charset="0"/>
              </a:rPr>
              <a:t> </a:t>
            </a:r>
            <a:r>
              <a:rPr lang="en-US" sz="3200" b="1" dirty="0" smtClean="0">
                <a:solidFill>
                  <a:srgbClr val="FFFF00"/>
                </a:solidFill>
                <a:latin typeface="Times New Roman" panose="00000400000000000000" pitchFamily="2" charset="0"/>
              </a:rPr>
              <a:t/>
            </a:r>
            <a:br>
              <a:rPr lang="en-US" sz="3200" b="1" dirty="0" smtClean="0">
                <a:solidFill>
                  <a:srgbClr val="FFFF00"/>
                </a:solidFill>
                <a:latin typeface="Heiltsuk Doulos" panose="00000400000000000000" pitchFamily="2" charset="0"/>
              </a:rPr>
            </a:br>
            <a:r>
              <a:rPr lang="en-US" sz="3200" b="1" dirty="0" smtClean="0">
                <a:latin typeface="Times New Roman" panose="00000400000000000000" pitchFamily="2" charset="0"/>
              </a:rPr>
              <a:t>Translation: Chief - surveying </a:t>
            </a:r>
            <a:r>
              <a:rPr lang="en-US" sz="3200" b="1" dirty="0">
                <a:latin typeface="Times New Roman" panose="00000400000000000000" pitchFamily="2" charset="0"/>
              </a:rPr>
              <a:t>out of a </a:t>
            </a:r>
            <a:r>
              <a:rPr lang="en-US" sz="3200" b="1" dirty="0" smtClean="0">
                <a:latin typeface="Times New Roman" panose="00000400000000000000" pitchFamily="2" charset="0"/>
              </a:rPr>
              <a:t>bay</a:t>
            </a:r>
            <a:br>
              <a:rPr lang="en-US" sz="3200" b="1" dirty="0" smtClean="0">
                <a:latin typeface="Heiltsuk Doulos" panose="00000400000000000000" pitchFamily="2" charset="0"/>
              </a:rPr>
            </a:br>
            <a:r>
              <a:rPr lang="en-US" sz="3200" b="1" dirty="0">
                <a:latin typeface="Times New Roman" panose="00000400000000000000" pitchFamily="2" charset="0"/>
              </a:rPr>
              <a:t>Charlie </a:t>
            </a:r>
            <a:r>
              <a:rPr lang="en-US" sz="3200" b="1" dirty="0" smtClean="0">
                <a:latin typeface="Times New Roman" panose="00000400000000000000" pitchFamily="2" charset="0"/>
              </a:rPr>
              <a:t>Lawson</a:t>
            </a:r>
            <a:br>
              <a:rPr lang="en-US" sz="3200" b="1" dirty="0" smtClean="0">
                <a:latin typeface="Heiltsuk Doulos" panose="00000400000000000000" pitchFamily="2" charset="0"/>
              </a:rPr>
            </a:br>
            <a:r>
              <a:rPr lang="en-CA" sz="3200" b="1" dirty="0" err="1">
                <a:solidFill>
                  <a:srgbClr val="FFFF00"/>
                </a:solidFill>
                <a:latin typeface="Times New Roman" pitchFamily="2" charset="0"/>
              </a:rPr>
              <a:t>Lílqvḷaƛi</a:t>
            </a:r>
            <a:r>
              <a:rPr lang="en-CA" sz="3200" b="1" dirty="0">
                <a:solidFill>
                  <a:srgbClr val="FFFF00"/>
                </a:solidFill>
                <a:latin typeface="Times New Roman" pitchFamily="2" charset="0"/>
              </a:rPr>
              <a:t> - </a:t>
            </a:r>
            <a:r>
              <a:rPr lang="en-US" sz="3200" b="1" dirty="0">
                <a:solidFill>
                  <a:srgbClr val="FFFF00"/>
                </a:solidFill>
                <a:latin typeface="Times New Roman" panose="00000400000000000000" pitchFamily="2" charset="0"/>
              </a:rPr>
              <a:t>’</a:t>
            </a:r>
            <a:r>
              <a:rPr lang="en-US" sz="3200" b="1" dirty="0" err="1">
                <a:solidFill>
                  <a:srgbClr val="FFFF00"/>
                </a:solidFill>
                <a:latin typeface="Times New Roman" panose="00000400000000000000" pitchFamily="2" charset="0"/>
              </a:rPr>
              <a:t>Wuík̓inux̌v</a:t>
            </a:r>
            <a:r>
              <a:rPr lang="en-US" sz="3200" b="1" dirty="0">
                <a:solidFill>
                  <a:srgbClr val="FFFF00"/>
                </a:solidFill>
                <a:latin typeface="Times New Roman" panose="00000400000000000000" pitchFamily="2" charset="0"/>
              </a:rPr>
              <a:t> </a:t>
            </a:r>
            <a:r>
              <a:rPr lang="en-US" sz="3200" dirty="0">
                <a:solidFill>
                  <a:srgbClr val="FFFF00"/>
                </a:solidFill>
                <a:latin typeface="Times New Roman" panose="00000400000000000000" pitchFamily="2" charset="0"/>
              </a:rPr>
              <a:t/>
            </a:r>
            <a:br>
              <a:rPr lang="en-US" sz="3200" dirty="0">
                <a:solidFill>
                  <a:srgbClr val="FFFF00"/>
                </a:solidFill>
                <a:latin typeface="Heiltsuk Doulos" panose="00000400000000000000" pitchFamily="2" charset="0"/>
              </a:rPr>
            </a:br>
            <a:r>
              <a:rPr lang="en-US" sz="3200" b="1" dirty="0">
                <a:solidFill>
                  <a:srgbClr val="FFFF00"/>
                </a:solidFill>
                <a:latin typeface="Times New Roman" panose="00000400000000000000" pitchFamily="2" charset="0"/>
              </a:rPr>
              <a:t/>
            </a:r>
            <a:br>
              <a:rPr lang="en-US" sz="3200" b="1" dirty="0">
                <a:solidFill>
                  <a:srgbClr val="FFFF00"/>
                </a:solidFill>
                <a:latin typeface="Heiltsuk Doulos" panose="00000400000000000000" pitchFamily="2" charset="0"/>
              </a:rPr>
            </a:br>
            <a:endParaRPr lang="en-CA" sz="3200" b="1" dirty="0">
              <a:solidFill>
                <a:srgbClr val="FFFF00"/>
              </a:solidFill>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2422" t="7687" r="36490" b="69"/>
          <a:stretch/>
        </p:blipFill>
        <p:spPr>
          <a:xfrm>
            <a:off x="3363275" y="937865"/>
            <a:ext cx="2267125" cy="3253135"/>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52200" y="876300"/>
            <a:ext cx="609600" cy="609600"/>
          </a:xfrm>
          <a:prstGeom prst="rect">
            <a:avLst/>
          </a:prstGeom>
        </p:spPr>
      </p:pic>
    </p:spTree>
    <p:extLst>
      <p:ext uri="{BB962C8B-B14F-4D97-AF65-F5344CB8AC3E}">
        <p14:creationId xmlns:p14="http://schemas.microsoft.com/office/powerpoint/2010/main" val="1298723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30110"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ound Diagonal Corner Rectangle 112"/>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Round Diagonal Corner Rectangle 110"/>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Round Diagonal Corner Rectangle 10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Round Diagonal Corner Rectangle 108"/>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Flowchart: Connector 3"/>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lowchart: Connector 4"/>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lowchart: Connector 5"/>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lowchart: Connector 6"/>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Flowchart: Connector 10"/>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Flowchart: Connector 48"/>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Flowchart: Connector 49"/>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3484" y="846323"/>
            <a:ext cx="2422695" cy="3344677"/>
          </a:xfrm>
          <a:prstGeom prst="rect">
            <a:avLst/>
          </a:prstGeom>
        </p:spPr>
      </p:pic>
      <p:sp>
        <p:nvSpPr>
          <p:cNvPr id="3" name="Rectangle 2"/>
          <p:cNvSpPr/>
          <p:nvPr/>
        </p:nvSpPr>
        <p:spPr>
          <a:xfrm>
            <a:off x="1003460" y="3873913"/>
            <a:ext cx="7018800" cy="3970318"/>
          </a:xfrm>
          <a:prstGeom prst="rect">
            <a:avLst/>
          </a:prstGeom>
        </p:spPr>
        <p:txBody>
          <a:bodyPr wrap="square">
            <a:spAutoFit/>
          </a:bodyPr>
          <a:lstStyle/>
          <a:p>
            <a:pPr algn="ctr"/>
            <a:endParaRPr lang="en-CA" sz="2800" b="1" dirty="0" smtClean="0">
              <a:solidFill>
                <a:srgbClr val="FFFF00"/>
              </a:solidFill>
              <a:latin typeface="Heiltsuk Doulos" panose="00000400000000000000" pitchFamily="2" charset="0"/>
            </a:endParaRPr>
          </a:p>
          <a:p>
            <a:pPr algn="ctr"/>
            <a:r>
              <a:rPr lang="en-CA" sz="2800" b="1" dirty="0" smtClean="0">
                <a:solidFill>
                  <a:srgbClr val="FFFF00"/>
                </a:solidFill>
                <a:latin typeface="Times New Roman" panose="00000400000000000000" pitchFamily="2" charset="0"/>
              </a:rPr>
              <a:t>’</a:t>
            </a:r>
            <a:r>
              <a:rPr lang="en-CA" sz="2800" b="1" dirty="0" err="1" smtClean="0">
                <a:solidFill>
                  <a:srgbClr val="FFFF00"/>
                </a:solidFill>
                <a:latin typeface="Times New Roman" panose="00000400000000000000" pitchFamily="2" charset="0"/>
              </a:rPr>
              <a:t>Hím̓ás</a:t>
            </a:r>
            <a:r>
              <a:rPr lang="en-CA" sz="2800" b="1" dirty="0" smtClean="0">
                <a:solidFill>
                  <a:srgbClr val="FFFF00"/>
                </a:solidFill>
                <a:latin typeface="Times New Roman" panose="00000400000000000000" pitchFamily="2" charset="0"/>
              </a:rPr>
              <a:t> </a:t>
            </a:r>
            <a:r>
              <a:rPr lang="en-US" sz="2800" b="1" dirty="0" smtClean="0">
                <a:latin typeface="Times New Roman" panose="00000400000000000000" pitchFamily="2" charset="0"/>
              </a:rPr>
              <a:t> </a:t>
            </a:r>
            <a:r>
              <a:rPr lang="en-US" sz="2800" b="1" dirty="0" err="1">
                <a:solidFill>
                  <a:srgbClr val="FFFF00"/>
                </a:solidFill>
                <a:latin typeface="Times New Roman" panose="00000400000000000000" pitchFamily="2" charset="0"/>
              </a:rPr>
              <a:t>Gáyustis</a:t>
            </a:r>
            <a:endParaRPr lang="en-US" sz="2800" dirty="0">
              <a:solidFill>
                <a:srgbClr val="FFFF00"/>
              </a:solidFill>
              <a:latin typeface="Heiltsuk Doulos" panose="00000400000000000000" pitchFamily="2" charset="0"/>
            </a:endParaRPr>
          </a:p>
          <a:p>
            <a:pPr algn="ctr"/>
            <a:r>
              <a:rPr lang="en-US" sz="2800" b="1" dirty="0" smtClean="0">
                <a:latin typeface="Times New Roman" panose="00000400000000000000" pitchFamily="2" charset="0"/>
              </a:rPr>
              <a:t>Translation: Chief - Place of coming out </a:t>
            </a:r>
          </a:p>
          <a:p>
            <a:pPr algn="ctr"/>
            <a:r>
              <a:rPr lang="en-US" sz="2800" b="1" dirty="0" smtClean="0">
                <a:latin typeface="Times New Roman" panose="00000400000000000000" pitchFamily="2" charset="0"/>
              </a:rPr>
              <a:t>Gilbert Jackson </a:t>
            </a:r>
          </a:p>
          <a:p>
            <a:pPr algn="ctr"/>
            <a:r>
              <a:rPr lang="en-CA" sz="2800" b="1" dirty="0" err="1">
                <a:solidFill>
                  <a:srgbClr val="FFFF00"/>
                </a:solidFill>
                <a:latin typeface="Times New Roman" pitchFamily="2" charset="0"/>
              </a:rPr>
              <a:t>Lílqvḷaƛi</a:t>
            </a:r>
            <a:r>
              <a:rPr lang="en-CA" sz="2800" b="1" dirty="0">
                <a:solidFill>
                  <a:srgbClr val="FFFF00"/>
                </a:solidFill>
                <a:latin typeface="Times New Roman" pitchFamily="2" charset="0"/>
              </a:rPr>
              <a:t> -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Wuík̓inux̌v</a:t>
            </a:r>
            <a:r>
              <a:rPr lang="en-US" sz="2800" b="1" dirty="0">
                <a:solidFill>
                  <a:srgbClr val="FFFF00"/>
                </a:solidFill>
                <a:latin typeface="Times New Roman" panose="00000400000000000000" pitchFamily="2" charset="0"/>
              </a:rPr>
              <a:t> </a:t>
            </a:r>
            <a:r>
              <a:rPr lang="en-US" sz="2800" dirty="0">
                <a:solidFill>
                  <a:srgbClr val="FFFF00"/>
                </a:solidFill>
                <a:latin typeface="Times New Roman" panose="00000400000000000000" pitchFamily="2" charset="0"/>
              </a:rPr>
              <a:t/>
            </a:r>
            <a:br>
              <a:rPr lang="en-US" sz="2800" dirty="0">
                <a:solidFill>
                  <a:srgbClr val="FFFF00"/>
                </a:solidFill>
                <a:latin typeface="Heiltsuk Doulos" panose="00000400000000000000" pitchFamily="2" charset="0"/>
              </a:rPr>
            </a:br>
            <a:r>
              <a:rPr lang="en-US" sz="2800" b="1" dirty="0">
                <a:solidFill>
                  <a:srgbClr val="FFFF00"/>
                </a:solidFill>
                <a:latin typeface="Times New Roman" panose="00000400000000000000" pitchFamily="2" charset="0"/>
              </a:rPr>
              <a:t> </a:t>
            </a:r>
            <a:r>
              <a:rPr lang="en-US" sz="2800" dirty="0">
                <a:solidFill>
                  <a:srgbClr val="FFFF00"/>
                </a:solidFill>
                <a:latin typeface="Times New Roman" panose="00000400000000000000" pitchFamily="2" charset="0"/>
              </a:rPr>
              <a:t/>
            </a:r>
            <a:br>
              <a:rPr lang="en-US" sz="2800" dirty="0">
                <a:solidFill>
                  <a:srgbClr val="FFFF00"/>
                </a:solidFill>
                <a:latin typeface="Heiltsuk Doulos" panose="00000400000000000000" pitchFamily="2" charset="0"/>
              </a:rPr>
            </a:br>
            <a:endParaRPr lang="en-US" sz="2800" dirty="0">
              <a:latin typeface="Heiltsuk Doulos" panose="00000400000000000000" pitchFamily="2" charset="0"/>
            </a:endParaRPr>
          </a:p>
          <a:p>
            <a:r>
              <a:rPr lang="en-US" sz="2800" b="1" dirty="0">
                <a:latin typeface="Times New Roman" panose="00000400000000000000" pitchFamily="2" charset="0"/>
              </a:rPr>
              <a:t> </a:t>
            </a:r>
            <a:endParaRPr lang="en-US" sz="2800" dirty="0">
              <a:latin typeface="Heiltsuk Doulos" panose="00000400000000000000" pitchFamily="2" charset="0"/>
            </a:endParaRPr>
          </a:p>
          <a:p>
            <a:pPr algn="ctr"/>
            <a:endParaRPr lang="en-US" sz="2800" b="1" dirty="0">
              <a:latin typeface="Heiltsuk Doulos" panose="00000400000000000000" pitchFamily="2" charset="0"/>
            </a:endParaRP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90916" y="784746"/>
            <a:ext cx="609600" cy="609600"/>
          </a:xfrm>
          <a:prstGeom prst="rect">
            <a:avLst/>
          </a:prstGeom>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2000"/>
                                        <p:tgtEl>
                                          <p:spTgt spid="3">
                                            <p:txEl>
                                              <p:pRg st="2" end="2"/>
                                            </p:txEl>
                                          </p:spTgt>
                                        </p:tgtEl>
                                      </p:cBhvr>
                                    </p:animEffect>
                                    <p:anim calcmode="lin" valueType="num">
                                      <p:cBhvr>
                                        <p:cTn id="20"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1" dur="2000" fill="hold"/>
                                        <p:tgtEl>
                                          <p:spTgt spid="3">
                                            <p:txEl>
                                              <p:pRg st="2" end="2"/>
                                            </p:txEl>
                                          </p:spTgt>
                                        </p:tgtEl>
                                        <p:attrNameLst>
                                          <p:attrName>ppt_h</p:attrName>
                                        </p:attrNameLst>
                                      </p:cBhvr>
                                      <p:tavLst>
                                        <p:tav tm="0">
                                          <p:val>
                                            <p:strVal val="#ppt_h"/>
                                          </p:val>
                                        </p:tav>
                                        <p:tav tm="100000">
                                          <p:val>
                                            <p:strVal val="#ppt_h"/>
                                          </p:val>
                                        </p:tav>
                                      </p:tavLst>
                                    </p:anim>
                                  </p:childTnLst>
                                </p:cTn>
                              </p:par>
                              <p:par>
                                <p:cTn id="22" presetID="45"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2000"/>
                                        <p:tgtEl>
                                          <p:spTgt spid="3">
                                            <p:txEl>
                                              <p:pRg st="3" end="3"/>
                                            </p:txEl>
                                          </p:spTgt>
                                        </p:tgtEl>
                                      </p:cBhvr>
                                    </p:animEffect>
                                    <p:anim calcmode="lin" valueType="num">
                                      <p:cBhvr>
                                        <p:cTn id="25" dur="2000" fill="hold"/>
                                        <p:tgtEl>
                                          <p:spTgt spid="3">
                                            <p:txEl>
                                              <p:pRg st="3" end="3"/>
                                            </p:txEl>
                                          </p:spTgt>
                                        </p:tgtEl>
                                        <p:attrNameLst>
                                          <p:attrName>ppt_w</p:attrName>
                                        </p:attrNameLst>
                                      </p:cBhvr>
                                      <p:tavLst>
                                        <p:tav tm="0" fmla="#ppt_w*sin(2.5*pi*$)">
                                          <p:val>
                                            <p:fltVal val="0"/>
                                          </p:val>
                                        </p:tav>
                                        <p:tav tm="100000">
                                          <p:val>
                                            <p:fltVal val="1"/>
                                          </p:val>
                                        </p:tav>
                                      </p:tavLst>
                                    </p:anim>
                                    <p:anim calcmode="lin" valueType="num">
                                      <p:cBhvr>
                                        <p:cTn id="26" dur="2000" fill="hold"/>
                                        <p:tgtEl>
                                          <p:spTgt spid="3">
                                            <p:txEl>
                                              <p:pRg st="3" end="3"/>
                                            </p:txEl>
                                          </p:spTgt>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2000"/>
                                        <p:tgtEl>
                                          <p:spTgt spid="3">
                                            <p:txEl>
                                              <p:pRg st="4" end="4"/>
                                            </p:txEl>
                                          </p:spTgt>
                                        </p:tgtEl>
                                      </p:cBhvr>
                                    </p:animEffect>
                                    <p:anim calcmode="lin" valueType="num">
                                      <p:cBhvr>
                                        <p:cTn id="30"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31"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9"/>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3562" fill="hold"/>
                                        <p:tgtEl>
                                          <p:spTgt spid="9"/>
                                        </p:tgtEl>
                                      </p:cBhvr>
                                    </p:cmd>
                                  </p:childTnLst>
                                </p:cTn>
                              </p:par>
                            </p:childTnLst>
                          </p:cTn>
                        </p:par>
                      </p:childTnLst>
                    </p:cTn>
                  </p:par>
                </p:childTnLst>
              </p:cTn>
              <p:nextCondLst>
                <p:cond evt="onClick" delay="0">
                  <p:tgtEl>
                    <p:spTgt spid="9"/>
                  </p:tgtEl>
                </p:cond>
              </p:nextCondLst>
            </p:seq>
            <p:audio>
              <p:cMediaNode vol="80000">
                <p:cTn id="3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038600"/>
            <a:ext cx="7620000" cy="2133600"/>
          </a:xfrm>
        </p:spPr>
        <p:txBody>
          <a:bodyPr>
            <a:normAutofit fontScale="90000"/>
          </a:bodyPr>
          <a:lstStyle/>
          <a:p>
            <a:r>
              <a:rPr lang="en-US" sz="2800" b="1" dirty="0" smtClean="0">
                <a:solidFill>
                  <a:srgbClr val="FFFF00"/>
                </a:solidFill>
                <a:latin typeface="Times New Roman" panose="00000400000000000000" pitchFamily="2" charset="0"/>
              </a:rPr>
              <a:t/>
            </a:r>
            <a:br>
              <a:rPr lang="en-US" sz="2800" b="1" dirty="0" smtClean="0">
                <a:solidFill>
                  <a:srgbClr val="FFFF00"/>
                </a:solidFill>
                <a:latin typeface="Heiltsuk Doulos" panose="00000400000000000000" pitchFamily="2" charset="0"/>
              </a:rPr>
            </a:br>
            <a:r>
              <a:rPr lang="en-US" sz="2800" b="1" dirty="0" smtClean="0">
                <a:solidFill>
                  <a:srgbClr val="FFFF00"/>
                </a:solidFill>
                <a:latin typeface="Times New Roman" panose="00000400000000000000" pitchFamily="2" charset="0"/>
              </a:rPr>
              <a:t>’</a:t>
            </a:r>
            <a:r>
              <a:rPr lang="en-US" sz="2800" b="1" dirty="0" err="1" smtClean="0">
                <a:solidFill>
                  <a:srgbClr val="FFFF00"/>
                </a:solidFill>
                <a:latin typeface="Times New Roman" panose="00000400000000000000" pitchFamily="2" charset="0"/>
              </a:rPr>
              <a:t>Hím̓ás</a:t>
            </a:r>
            <a:r>
              <a:rPr lang="en-US" sz="2800" b="1" dirty="0" smtClean="0">
                <a:solidFill>
                  <a:srgbClr val="FFFF00"/>
                </a:solidFill>
                <a:latin typeface="Times New Roman" panose="00000400000000000000" pitchFamily="2" charset="0"/>
              </a:rPr>
              <a:t> </a:t>
            </a:r>
            <a:r>
              <a:rPr lang="en-US" sz="2800" b="1" dirty="0" err="1">
                <a:solidFill>
                  <a:srgbClr val="FFFF00"/>
                </a:solidFill>
                <a:latin typeface="Times New Roman" panose="00000400000000000000" pitchFamily="2" charset="0"/>
              </a:rPr>
              <a:t>Lagaíx</a:t>
            </a:r>
            <a:r>
              <a:rPr lang="en-US" sz="2800" b="1" dirty="0">
                <a:solidFill>
                  <a:srgbClr val="FFFF00"/>
                </a:solidFill>
                <a:latin typeface="Times New Roman" panose="00000400000000000000" pitchFamily="2" charset="0"/>
              </a:rPr>
              <a:t>: </a:t>
            </a:r>
            <a:r>
              <a:rPr lang="en-US" sz="2800" b="1" dirty="0" smtClean="0">
                <a:solidFill>
                  <a:srgbClr val="FFFF00"/>
                </a:solidFill>
                <a:latin typeface="Times New Roman" panose="00000400000000000000" pitchFamily="2" charset="0"/>
              </a:rPr>
              <a:t/>
            </a:r>
            <a:br>
              <a:rPr lang="en-US" sz="2800" b="1" dirty="0" smtClean="0">
                <a:solidFill>
                  <a:srgbClr val="FFFF00"/>
                </a:solidFill>
                <a:latin typeface="Heiltsuk Doulos" panose="00000400000000000000" pitchFamily="2" charset="0"/>
              </a:rPr>
            </a:br>
            <a:r>
              <a:rPr lang="en-US" sz="2800" b="1" dirty="0" smtClean="0">
                <a:latin typeface="Times New Roman" panose="00000400000000000000" pitchFamily="2" charset="0"/>
              </a:rPr>
              <a:t>Translation: - Chief, name translation unknown</a:t>
            </a:r>
            <a:br>
              <a:rPr lang="en-US" sz="2800" b="1" dirty="0" smtClean="0">
                <a:latin typeface="Heiltsuk Doulos" panose="00000400000000000000" pitchFamily="2" charset="0"/>
              </a:rPr>
            </a:br>
            <a:r>
              <a:rPr lang="en-US" sz="2800" b="1" dirty="0" smtClean="0">
                <a:latin typeface="Times New Roman" panose="00000400000000000000" pitchFamily="2" charset="0"/>
              </a:rPr>
              <a:t>Stephen </a:t>
            </a:r>
            <a:r>
              <a:rPr lang="en-US" sz="2800" b="1" dirty="0">
                <a:latin typeface="Times New Roman" panose="00000400000000000000" pitchFamily="2" charset="0"/>
              </a:rPr>
              <a:t>Hunt Sr.</a:t>
            </a:r>
            <a:r>
              <a:rPr lang="en-US" sz="2800" dirty="0">
                <a:latin typeface="Times New Roman" panose="00000400000000000000" pitchFamily="2" charset="0"/>
              </a:rPr>
              <a:t/>
            </a:r>
            <a:br>
              <a:rPr lang="en-US" sz="2800" dirty="0">
                <a:latin typeface="Heiltsuk Doulos" panose="00000400000000000000" pitchFamily="2" charset="0"/>
              </a:rPr>
            </a:br>
            <a:r>
              <a:rPr lang="en-CA" sz="2800" b="1" dirty="0" err="1">
                <a:solidFill>
                  <a:srgbClr val="FFFF00"/>
                </a:solidFill>
                <a:latin typeface="Times New Roman" pitchFamily="2" charset="0"/>
              </a:rPr>
              <a:t>Lílqvḷaƛi</a:t>
            </a:r>
            <a:r>
              <a:rPr lang="en-CA" sz="2800" b="1" dirty="0">
                <a:solidFill>
                  <a:srgbClr val="FFFF00"/>
                </a:solidFill>
                <a:latin typeface="Times New Roman" pitchFamily="2" charset="0"/>
              </a:rPr>
              <a:t> -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Wuík̓inux̌v</a:t>
            </a:r>
            <a:r>
              <a:rPr lang="en-US" sz="2800" b="1" dirty="0">
                <a:solidFill>
                  <a:srgbClr val="FFFF00"/>
                </a:solidFill>
                <a:latin typeface="Times New Roman" panose="00000400000000000000" pitchFamily="2" charset="0"/>
              </a:rPr>
              <a:t> </a:t>
            </a:r>
            <a:r>
              <a:rPr lang="en-US" sz="2800" dirty="0">
                <a:solidFill>
                  <a:srgbClr val="FFFF00"/>
                </a:solidFill>
                <a:latin typeface="Times New Roman" panose="00000400000000000000" pitchFamily="2" charset="0"/>
              </a:rPr>
              <a:t/>
            </a:r>
            <a:br>
              <a:rPr lang="en-US" sz="2800" dirty="0">
                <a:solidFill>
                  <a:srgbClr val="FFFF00"/>
                </a:solidFill>
                <a:latin typeface="Heiltsuk Doulos" panose="00000400000000000000" pitchFamily="2" charset="0"/>
              </a:rPr>
            </a:br>
            <a:r>
              <a:rPr lang="en-US" sz="2800" b="1" dirty="0">
                <a:latin typeface="Times New Roman" panose="00000400000000000000" pitchFamily="2" charset="0"/>
              </a:rPr>
              <a:t> </a:t>
            </a:r>
            <a:r>
              <a:rPr lang="en-US" sz="2800" dirty="0">
                <a:latin typeface="Times New Roman" panose="00000400000000000000" pitchFamily="2" charset="0"/>
              </a:rPr>
              <a:t/>
            </a:r>
            <a:br>
              <a:rPr lang="en-US" sz="2800" dirty="0">
                <a:latin typeface="Heiltsuk Doulos" panose="00000400000000000000" pitchFamily="2" charset="0"/>
              </a:rPr>
            </a:br>
            <a:endParaRPr lang="en-CA" sz="2800"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4523" y="829800"/>
            <a:ext cx="2469546" cy="3200400"/>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7200" y="854821"/>
            <a:ext cx="609600" cy="609600"/>
          </a:xfrm>
          <a:prstGeom prst="rect">
            <a:avLst/>
          </a:prstGeom>
        </p:spPr>
      </p:pic>
    </p:spTree>
    <p:extLst>
      <p:ext uri="{BB962C8B-B14F-4D97-AF65-F5344CB8AC3E}">
        <p14:creationId xmlns:p14="http://schemas.microsoft.com/office/powerpoint/2010/main" val="302995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8531"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962400"/>
            <a:ext cx="7620000" cy="2209800"/>
          </a:xfrm>
        </p:spPr>
        <p:txBody>
          <a:bodyPr>
            <a:normAutofit fontScale="90000"/>
          </a:bodyPr>
          <a:lstStyle/>
          <a:p>
            <a:r>
              <a:rPr lang="en-US" sz="3100" dirty="0">
                <a:latin typeface="Times New Roman" panose="00000400000000000000" pitchFamily="2" charset="0"/>
              </a:rPr>
              <a:t/>
            </a:r>
            <a:br>
              <a:rPr lang="en-US" sz="3100" dirty="0">
                <a:latin typeface="Heiltsuk Doulos" panose="00000400000000000000" pitchFamily="2" charset="0"/>
              </a:rPr>
            </a:br>
            <a:r>
              <a:rPr lang="en-US" sz="3100" dirty="0" smtClean="0">
                <a:latin typeface="Times New Roman" panose="00000400000000000000" pitchFamily="2" charset="0"/>
              </a:rPr>
              <a:t/>
            </a:r>
            <a:br>
              <a:rPr lang="en-US" sz="3100" dirty="0" smtClean="0">
                <a:latin typeface="Heiltsuk Doulos" panose="00000400000000000000" pitchFamily="2" charset="0"/>
              </a:rPr>
            </a:br>
            <a:r>
              <a:rPr lang="en-US" sz="3100" dirty="0" smtClean="0">
                <a:latin typeface="Times New Roman" panose="00000400000000000000" pitchFamily="2" charset="0"/>
              </a:rPr>
              <a:t/>
            </a:r>
            <a:br>
              <a:rPr lang="en-US" sz="3100" dirty="0" smtClean="0">
                <a:latin typeface="Heiltsuk Doulos" panose="00000400000000000000" pitchFamily="2" charset="0"/>
              </a:rPr>
            </a:br>
            <a:r>
              <a:rPr lang="en-CA" sz="3100" b="1" dirty="0" smtClean="0">
                <a:solidFill>
                  <a:srgbClr val="FFFF00"/>
                </a:solidFill>
                <a:latin typeface="Times New Roman" panose="00000400000000000000" pitchFamily="2" charset="0"/>
              </a:rPr>
              <a:t>’</a:t>
            </a:r>
            <a:r>
              <a:rPr lang="en-CA" sz="3100" b="1" dirty="0" err="1" smtClean="0">
                <a:solidFill>
                  <a:srgbClr val="FFFF00"/>
                </a:solidFill>
                <a:latin typeface="Times New Roman" panose="00000400000000000000" pitchFamily="2" charset="0"/>
              </a:rPr>
              <a:t>Hím̓ás</a:t>
            </a:r>
            <a:r>
              <a:rPr lang="en-CA" sz="3100" b="1" dirty="0" smtClean="0">
                <a:solidFill>
                  <a:srgbClr val="FFFF00"/>
                </a:solidFill>
                <a:latin typeface="Times New Roman" panose="00000400000000000000" pitchFamily="2" charset="0"/>
              </a:rPr>
              <a:t> </a:t>
            </a:r>
            <a:r>
              <a:rPr lang="en-US" sz="3100" b="1" dirty="0">
                <a:solidFill>
                  <a:srgbClr val="FFFF00"/>
                </a:solidFill>
                <a:latin typeface="Times New Roman" panose="00000400000000000000" pitchFamily="2" charset="0"/>
              </a:rPr>
              <a:t>’</a:t>
            </a:r>
            <a:r>
              <a:rPr lang="en-US" sz="3100" b="1" dirty="0" err="1">
                <a:solidFill>
                  <a:srgbClr val="FFFF00"/>
                </a:solidFill>
                <a:latin typeface="Times New Roman" panose="00000400000000000000" pitchFamily="2" charset="0"/>
              </a:rPr>
              <a:t>Wúmakn</a:t>
            </a:r>
            <a:r>
              <a:rPr lang="en-US" sz="3100" b="1" dirty="0">
                <a:latin typeface="Times New Roman" panose="00000400000000000000" pitchFamily="2" charset="0"/>
              </a:rPr>
              <a:t> </a:t>
            </a:r>
            <a:br>
              <a:rPr lang="en-US" sz="3100" b="1" dirty="0">
                <a:latin typeface="Heiltsuk Doulos" panose="00000400000000000000" pitchFamily="2" charset="0"/>
              </a:rPr>
            </a:br>
            <a:r>
              <a:rPr lang="en-US" sz="3100" b="1" dirty="0" smtClean="0">
                <a:latin typeface="Times New Roman" panose="00000400000000000000" pitchFamily="2" charset="0"/>
              </a:rPr>
              <a:t>Translation: Chief - Endured </a:t>
            </a:r>
            <a:r>
              <a:rPr lang="en-US" sz="3100" b="1" dirty="0">
                <a:latin typeface="Times New Roman" panose="00000400000000000000" pitchFamily="2" charset="0"/>
              </a:rPr>
              <a:t>personal </a:t>
            </a:r>
            <a:r>
              <a:rPr lang="en-US" sz="3100" b="1" dirty="0" smtClean="0">
                <a:latin typeface="Times New Roman" panose="00000400000000000000" pitchFamily="2" charset="0"/>
              </a:rPr>
              <a:t>father</a:t>
            </a:r>
            <a:br>
              <a:rPr lang="en-US" sz="3100" b="1" dirty="0" smtClean="0">
                <a:latin typeface="Heiltsuk Doulos" panose="00000400000000000000" pitchFamily="2" charset="0"/>
              </a:rPr>
            </a:br>
            <a:r>
              <a:rPr lang="en-US" sz="3100" b="1" dirty="0">
                <a:latin typeface="Times New Roman" panose="00000400000000000000" pitchFamily="2" charset="0"/>
              </a:rPr>
              <a:t>Mel </a:t>
            </a:r>
            <a:r>
              <a:rPr lang="en-US" sz="3100" b="1" dirty="0" smtClean="0">
                <a:latin typeface="Times New Roman" panose="00000400000000000000" pitchFamily="2" charset="0"/>
              </a:rPr>
              <a:t>Innes </a:t>
            </a:r>
            <a:br>
              <a:rPr lang="en-US" sz="3100" b="1" dirty="0" smtClean="0">
                <a:latin typeface="Heiltsuk Doulos" panose="00000400000000000000" pitchFamily="2" charset="0"/>
              </a:rPr>
            </a:br>
            <a:r>
              <a:rPr lang="en-CA" sz="3100" b="1" dirty="0" err="1">
                <a:solidFill>
                  <a:srgbClr val="FFFF00"/>
                </a:solidFill>
                <a:latin typeface="Times New Roman" pitchFamily="2" charset="0"/>
              </a:rPr>
              <a:t>Lílqvḷaƛi</a:t>
            </a:r>
            <a:r>
              <a:rPr lang="en-CA" sz="3100" b="1" dirty="0">
                <a:solidFill>
                  <a:srgbClr val="FFFF00"/>
                </a:solidFill>
                <a:latin typeface="Times New Roman" pitchFamily="2" charset="0"/>
              </a:rPr>
              <a:t> </a:t>
            </a:r>
            <a:r>
              <a:rPr lang="en-CA" sz="3100" b="1" dirty="0" smtClean="0">
                <a:solidFill>
                  <a:srgbClr val="FFFF00"/>
                </a:solidFill>
                <a:latin typeface="Times New Roman" pitchFamily="2" charset="0"/>
              </a:rPr>
              <a:t>- </a:t>
            </a:r>
            <a:r>
              <a:rPr lang="en-US" sz="3100" b="1" dirty="0" err="1" smtClean="0">
                <a:solidFill>
                  <a:srgbClr val="FFFF00"/>
                </a:solidFill>
                <a:latin typeface="Times New Roman" panose="00000400000000000000" pitchFamily="2" charset="0"/>
              </a:rPr>
              <a:t>X̌a̓ísḷá</a:t>
            </a:r>
            <a:r>
              <a:rPr lang="en-US" sz="3100" dirty="0">
                <a:solidFill>
                  <a:srgbClr val="FFFF00"/>
                </a:solidFill>
                <a:latin typeface="Times New Roman" panose="00000400000000000000" pitchFamily="2" charset="0"/>
              </a:rPr>
              <a:t/>
            </a:r>
            <a:br>
              <a:rPr lang="en-US" sz="3100" dirty="0">
                <a:solidFill>
                  <a:srgbClr val="FFFF00"/>
                </a:solidFill>
                <a:latin typeface="Heiltsuk Doulos" panose="00000400000000000000" pitchFamily="2" charset="0"/>
              </a:rPr>
            </a:br>
            <a:r>
              <a:rPr lang="en-US" sz="3100" dirty="0">
                <a:latin typeface="Times New Roman" panose="00000400000000000000" pitchFamily="2" charset="0"/>
              </a:rPr>
              <a:t/>
            </a:r>
            <a:br>
              <a:rPr lang="en-US" sz="3100" dirty="0">
                <a:latin typeface="Heiltsuk Doulos" panose="00000400000000000000" pitchFamily="2" charset="0"/>
              </a:rPr>
            </a:br>
            <a:r>
              <a:rPr lang="en-CA" sz="3200" dirty="0" smtClean="0">
                <a:solidFill>
                  <a:srgbClr val="FFFF00"/>
                </a:solidFill>
                <a:latin typeface="Times New Roman"/>
              </a:rPr>
              <a:t/>
            </a:r>
            <a:br>
              <a:rPr lang="en-CA" sz="3200" dirty="0" smtClean="0">
                <a:solidFill>
                  <a:srgbClr val="FFFF00"/>
                </a:solidFill>
                <a:latin typeface="Heiltsuk Doulos"/>
              </a:rPr>
            </a:br>
            <a:r>
              <a:rPr lang="en-CA" sz="3200" dirty="0" smtClean="0">
                <a:latin typeface="Times New Roman"/>
              </a:rPr>
              <a:t>  </a:t>
            </a:r>
            <a:endParaRPr lang="en-CA" sz="3200"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2569" r="23353" b="2443"/>
          <a:stretch/>
        </p:blipFill>
        <p:spPr>
          <a:xfrm>
            <a:off x="3310281" y="836173"/>
            <a:ext cx="2286000" cy="3126227"/>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87018" y="876300"/>
            <a:ext cx="609600" cy="609600"/>
          </a:xfrm>
          <a:prstGeom prst="rect">
            <a:avLst/>
          </a:prstGeom>
        </p:spPr>
      </p:pic>
    </p:spTree>
    <p:extLst>
      <p:ext uri="{BB962C8B-B14F-4D97-AF65-F5344CB8AC3E}">
        <p14:creationId xmlns:p14="http://schemas.microsoft.com/office/powerpoint/2010/main" val="269849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3817" fill="hold"/>
                                        <p:tgtEl>
                                          <p:spTgt spid="5"/>
                                        </p:tgtEl>
                                      </p:cBhvr>
                                    </p:cmd>
                                  </p:childTnLst>
                                </p:cTn>
                              </p:par>
                            </p:childTnLst>
                          </p:cTn>
                        </p:par>
                      </p:childTnLst>
                    </p:cTn>
                  </p:par>
                </p:childTnLst>
              </p:cTn>
              <p:nextCondLst>
                <p:cond evt="onClick" delay="0">
                  <p:tgtEl>
                    <p:spTgt spid="5"/>
                  </p:tgtEl>
                </p:cond>
              </p:nextCondLst>
            </p:seq>
            <p:audio>
              <p:cMediaNode vol="80000">
                <p:cTn id="20"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419600"/>
            <a:ext cx="7620000" cy="1752600"/>
          </a:xfrm>
        </p:spPr>
        <p:txBody>
          <a:bodyPr>
            <a:normAutofit/>
          </a:bodyPr>
          <a:lstStyle/>
          <a:p>
            <a:endParaRPr lang="en-CA" sz="3200" dirty="0">
              <a:latin typeface="Heiltsuk Doulos" pitchFamily="2" charset="0"/>
            </a:endParaRPr>
          </a:p>
        </p:txBody>
      </p:sp>
      <p:sp>
        <p:nvSpPr>
          <p:cNvPr id="227" name="Round Diagonal Corner Rectangle 22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8" name="Round Diagonal Corner Rectangle 22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9" name="Round Diagonal Corner Rectangle 22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0" name="Round Diagonal Corner Rectangle 22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1" name="Flowchart: Connector 23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2" name="Flowchart: Connector 23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3" name="Flowchart: Connector 23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4" name="Flowchart: Connector 23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5" name="Flowchart: Connector 23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6" name="Flowchart: Connector 23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7" name="Flowchart: Connector 23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8" name="Flowchart: Connector 23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9" name="Flowchart: Connector 23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0" name="Flowchart: Connector 23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1" name="Flowchart: Connector 24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2" name="Flowchart: Connector 24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3" name="Flowchart: Connector 24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4" name="Flowchart: Connector 24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5" name="Flowchart: Connector 24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6" name="Flowchart: Connector 24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7" name="Flowchart: Connector 24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8" name="Flowchart: Connector 24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9" name="Flowchart: Connector 24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0" name="Flowchart: Connector 24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1" name="Flowchart: Connector 25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2" name="Flowchart: Connector 25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3" name="Flowchart: Connector 25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4" name="Flowchart: Connector 25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5" name="Flowchart: Connector 25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6" name="Flowchart: Connector 25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7" name="Flowchart: Connector 25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8" name="Flowchart: Connector 25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9" name="Flowchart: Connector 25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0" name="Flowchart: Connector 25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1" name="Flowchart: Connector 26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2" name="Flowchart: Connector 26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3" name="Flowchart: Connector 26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4" name="Flowchart: Connector 26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5" name="Flowchart: Connector 26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6" name="Flowchart: Connector 26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7" name="Flowchart: Connector 26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8" name="Flowchart: Connector 26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9" name="Flowchart: Connector 26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0" name="Flowchart: Connector 26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1" name="Flowchart: Connector 27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2" name="Flowchart: Connector 27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3" name="Flowchart: Connector 27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4" name="Flowchart: Connector 27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20471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rotWithShape="1">
          <a:blip r:embed="rId4"/>
          <a:srcRect l="-396" t="8929" r="5144" b="12501"/>
          <a:stretch/>
        </p:blipFill>
        <p:spPr>
          <a:xfrm>
            <a:off x="5494800" y="5043127"/>
            <a:ext cx="1696219" cy="976446"/>
          </a:xfrm>
          <a:prstGeom prst="rect">
            <a:avLst/>
          </a:prstGeom>
        </p:spPr>
      </p:pic>
      <p:pic>
        <p:nvPicPr>
          <p:cNvPr id="57" name="Picture 56"/>
          <p:cNvPicPr>
            <a:picLocks noChangeAspect="1"/>
          </p:cNvPicPr>
          <p:nvPr/>
        </p:nvPicPr>
        <p:blipFill rotWithShape="1">
          <a:blip r:embed="rId5" cstate="print">
            <a:extLst>
              <a:ext uri="{28A0092B-C50C-407E-A947-70E740481C1C}">
                <a14:useLocalDpi xmlns:a14="http://schemas.microsoft.com/office/drawing/2010/main" val="0"/>
              </a:ext>
            </a:extLst>
          </a:blip>
          <a:srcRect l="3380" t="3569" r="7653" b="13145"/>
          <a:stretch/>
        </p:blipFill>
        <p:spPr>
          <a:xfrm>
            <a:off x="5453232" y="2993084"/>
            <a:ext cx="1712288" cy="940840"/>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5664" y="1934312"/>
            <a:ext cx="1687424" cy="989025"/>
          </a:xfrm>
          <a:prstGeom prst="rect">
            <a:avLst/>
          </a:prstGeom>
        </p:spPr>
      </p:pic>
      <p:sp>
        <p:nvSpPr>
          <p:cNvPr id="148" name="Round Diagonal Corner Rectangle 1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Round Diagonal Corner Rectangle 1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0" name="Round Diagonal Corner Rectangle 1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1" name="Round Diagonal Corner Rectangle 1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2" name="Flowchart: Connector 1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Flowchart: Connector 1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4" name="Flowchart: Connector 1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5" name="Flowchart: Connector 1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6" name="Flowchart: Connector 1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7" name="Flowchart: Connector 1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8" name="Flowchart: Connector 1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9" name="Flowchart: Connector 1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0" name="Flowchart: Connector 1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Flowchart: Connector 1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2" name="Flowchart: Connector 1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3" name="Flowchart: Connector 1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4" name="Flowchart: Connector 1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5" name="Flowchart: Connector 1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6" name="Flowchart: Connector 1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7" name="Flowchart: Connector 1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8" name="Flowchart: Connector 1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Flowchart: Connector 1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0" name="Flowchart: Connector 1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1" name="Flowchart: Connector 1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2" name="Flowchart: Connector 1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3" name="Flowchart: Connector 1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4" name="Flowchart: Connector 1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5" name="Flowchart: Connector 1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6" name="Flowchart: Connector 1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7" name="Flowchart: Connector 1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Flowchart: Connector 1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Flowchart: Connector 1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Flowchart: Connector 1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1" name="Flowchart: Connector 1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2" name="Flowchart: Connector 1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3" name="Flowchart: Connector 1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4" name="Flowchart: Connector 1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Flowchart: Connector 1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Flowchart: Connector 1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Flowchart: Connector 1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8" name="Flowchart: Connector 1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9" name="Flowchart: Connector 1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0" name="Flowchart: Connector 1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Flowchart: Connector 1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2" name="Flowchart: Connector 1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3" name="Flowchart: Connector 1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4" name="Flowchart: Connector 1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Flowchart: Connector 1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p:cNvSpPr/>
          <p:nvPr/>
        </p:nvSpPr>
        <p:spPr>
          <a:xfrm>
            <a:off x="1295400" y="2133600"/>
            <a:ext cx="4869976" cy="3908762"/>
          </a:xfrm>
          <a:prstGeom prst="rect">
            <a:avLst/>
          </a:prstGeom>
        </p:spPr>
        <p:txBody>
          <a:bodyPr wrap="square">
            <a:spAutoFit/>
          </a:bodyPr>
          <a:lstStyle/>
          <a:p>
            <a:r>
              <a:rPr lang="en-US" b="1" dirty="0" smtClean="0">
                <a:solidFill>
                  <a:srgbClr val="FFFF00"/>
                </a:solidFill>
                <a:latin typeface="Times New Roman" panose="00000400000000000000" pitchFamily="2" charset="0"/>
                <a:ea typeface="Times New Roman" panose="02020603050405020304" pitchFamily="18" charset="0"/>
              </a:rPr>
              <a:t>   </a:t>
            </a:r>
            <a:r>
              <a:rPr lang="en-US" b="1" dirty="0" err="1" smtClean="0">
                <a:solidFill>
                  <a:srgbClr val="FFFF00"/>
                </a:solidFill>
                <a:latin typeface="Times New Roman" panose="00000400000000000000" pitchFamily="2" charset="0"/>
                <a:ea typeface="Times New Roman" panose="02020603050405020304" pitchFamily="18" charset="0"/>
              </a:rPr>
              <a:t>ÿGvu̓íxdáṇx̌v</a:t>
            </a:r>
            <a:r>
              <a:rPr lang="en-US" b="1" dirty="0">
                <a:solidFill>
                  <a:srgbClr val="FFFF00"/>
                </a:solidFill>
                <a:latin typeface="Times New Roman" panose="00000400000000000000" pitchFamily="2" charset="0"/>
                <a:ea typeface="Times New Roman" panose="02020603050405020304" pitchFamily="18" charset="0"/>
              </a:rPr>
              <a:t>	-Raven Crest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Times New Roman" panose="00000400000000000000" pitchFamily="2" charset="0"/>
                <a:ea typeface="Times New Roman" panose="02020603050405020304" pitchFamily="18" charset="0"/>
              </a:rPr>
              <a:t> </a:t>
            </a:r>
            <a:endParaRPr lang="en-US" b="1" dirty="0" smtClean="0">
              <a:solidFill>
                <a:srgbClr val="FFFF00"/>
              </a:solidFill>
              <a:latin typeface="Heiltsuk Doulos" panose="00000400000000000000" pitchFamily="2" charset="0"/>
              <a:ea typeface="Times New Roman" panose="02020603050405020304" pitchFamily="18" charset="0"/>
            </a:endParaRPr>
          </a:p>
          <a:p>
            <a:endParaRPr lang="en-CA" sz="800" b="1" dirty="0">
              <a:solidFill>
                <a:srgbClr val="FFFF00"/>
              </a:solidFill>
              <a:latin typeface="Heiltsuk Doulos" panose="00000400000000000000" pitchFamily="2" charset="0"/>
              <a:ea typeface="Times New Roman" panose="02020603050405020304" pitchFamily="18" charset="0"/>
            </a:endParaRPr>
          </a:p>
          <a:p>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Times New Roman"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smtClean="0">
                <a:solidFill>
                  <a:srgbClr val="FFFF00"/>
                </a:solidFill>
                <a:latin typeface="Times New Roman" panose="00000400000000000000" pitchFamily="2" charset="0"/>
                <a:ea typeface="Times New Roman" panose="02020603050405020304" pitchFamily="18" charset="0"/>
              </a:rPr>
              <a:t>    </a:t>
            </a:r>
            <a:r>
              <a:rPr lang="en-US" b="1" dirty="0" err="1" smtClean="0">
                <a:solidFill>
                  <a:srgbClr val="FFFF00"/>
                </a:solidFill>
                <a:latin typeface="Times New Roman" panose="00000400000000000000" pitchFamily="2" charset="0"/>
                <a:ea typeface="Times New Roman" panose="02020603050405020304" pitchFamily="18" charset="0"/>
              </a:rPr>
              <a:t>Hḷ́x̌ʔaxdáṇx̌v-Killerwhale</a:t>
            </a:r>
            <a:r>
              <a:rPr lang="en-US" b="1" dirty="0" smtClean="0">
                <a:solidFill>
                  <a:srgbClr val="FFFF00"/>
                </a:solidFill>
                <a:latin typeface="Times New Roman" panose="00000400000000000000" pitchFamily="2" charset="0"/>
                <a:ea typeface="Times New Roman" panose="02020603050405020304" pitchFamily="18" charset="0"/>
              </a:rPr>
              <a:t> </a:t>
            </a:r>
            <a:r>
              <a:rPr lang="en-US" b="1" dirty="0">
                <a:solidFill>
                  <a:srgbClr val="FFFF00"/>
                </a:solidFill>
                <a:latin typeface="Times New Roman" panose="00000400000000000000" pitchFamily="2" charset="0"/>
                <a:ea typeface="Times New Roman" panose="02020603050405020304" pitchFamily="18" charset="0"/>
              </a:rPr>
              <a:t>Crest</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Times New Roman"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Times New Roman"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smtClean="0">
                <a:solidFill>
                  <a:srgbClr val="FFFF00"/>
                </a:solidFill>
                <a:latin typeface="Times New Roman" panose="00000400000000000000" pitchFamily="2" charset="0"/>
                <a:ea typeface="Times New Roman" panose="02020603050405020304" pitchFamily="18" charset="0"/>
              </a:rPr>
              <a:t> </a:t>
            </a:r>
            <a:r>
              <a:rPr lang="en-US" b="1" dirty="0">
                <a:solidFill>
                  <a:srgbClr val="FFFF00"/>
                </a:solidFill>
                <a:latin typeface="Times New Roman"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smtClean="0">
                <a:solidFill>
                  <a:srgbClr val="FFFF00"/>
                </a:solidFill>
                <a:latin typeface="Times New Roman" panose="00000400000000000000" pitchFamily="2" charset="0"/>
                <a:ea typeface="Times New Roman" panose="02020603050405020304" pitchFamily="18" charset="0"/>
              </a:rPr>
              <a:t>    </a:t>
            </a:r>
            <a:r>
              <a:rPr lang="en-US" b="1" dirty="0" err="1" smtClean="0">
                <a:solidFill>
                  <a:srgbClr val="FFFF00"/>
                </a:solidFill>
                <a:latin typeface="Times New Roman" panose="00000400000000000000" pitchFamily="2" charset="0"/>
                <a:ea typeface="Times New Roman" panose="02020603050405020304" pitchFamily="18" charset="0"/>
              </a:rPr>
              <a:t>Wík̓vaxdáṇx̌v</a:t>
            </a:r>
            <a:r>
              <a:rPr lang="en-US" b="1" dirty="0">
                <a:solidFill>
                  <a:srgbClr val="FFFF00"/>
                </a:solidFill>
                <a:latin typeface="Times New Roman" panose="00000400000000000000" pitchFamily="2" charset="0"/>
                <a:ea typeface="Times New Roman" panose="02020603050405020304" pitchFamily="18" charset="0"/>
              </a:rPr>
              <a:t>	- Eagle Crest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Times New Roman" panose="00000400000000000000" pitchFamily="2" charset="0"/>
                <a:ea typeface="Times New Roman" panose="02020603050405020304" pitchFamily="18" charset="0"/>
              </a:rPr>
              <a:t> </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solidFill>
                  <a:srgbClr val="FFFF00"/>
                </a:solidFill>
                <a:latin typeface="Times New Roman" panose="00000400000000000000" pitchFamily="2" charset="0"/>
                <a:ea typeface="Times New Roman" panose="02020603050405020304" pitchFamily="18" charset="0"/>
              </a:rPr>
              <a:t> </a:t>
            </a:r>
            <a:endParaRPr lang="en-US" b="1" dirty="0" smtClean="0">
              <a:solidFill>
                <a:srgbClr val="FFFF00"/>
              </a:solidFill>
              <a:latin typeface="Heiltsuk Doulos" panose="00000400000000000000" pitchFamily="2" charset="0"/>
              <a:ea typeface="Times New Roman" panose="02020603050405020304" pitchFamily="18" charset="0"/>
            </a:endParaRPr>
          </a:p>
          <a:p>
            <a:endParaRPr lang="en-CA" sz="800" b="1" dirty="0">
              <a:solidFill>
                <a:srgbClr val="FFFF00"/>
              </a:solidFill>
              <a:latin typeface="Heiltsuk Doulos" panose="00000400000000000000" pitchFamily="2" charset="0"/>
              <a:ea typeface="Times New Roman" panose="02020603050405020304" pitchFamily="18" charset="0"/>
            </a:endParaRPr>
          </a:p>
          <a:p>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smtClean="0">
                <a:solidFill>
                  <a:srgbClr val="FFFF00"/>
                </a:solidFill>
                <a:latin typeface="Times New Roman" panose="00000400000000000000" pitchFamily="2" charset="0"/>
                <a:ea typeface="Times New Roman" panose="02020603050405020304" pitchFamily="18" charset="0"/>
              </a:rPr>
              <a:t>    ’</a:t>
            </a:r>
            <a:r>
              <a:rPr lang="en-US" b="1" dirty="0" err="1" smtClean="0">
                <a:solidFill>
                  <a:srgbClr val="FFFF00"/>
                </a:solidFill>
                <a:latin typeface="Times New Roman" panose="00000400000000000000" pitchFamily="2" charset="0"/>
                <a:ea typeface="Times New Roman" panose="02020603050405020304" pitchFamily="18" charset="0"/>
              </a:rPr>
              <a:t>Kvsḷc̓áxdáṇx̌v</a:t>
            </a:r>
            <a:r>
              <a:rPr lang="en-US" b="1" dirty="0" smtClean="0">
                <a:solidFill>
                  <a:srgbClr val="FFFF00"/>
                </a:solidFill>
                <a:latin typeface="Times New Roman" panose="00000400000000000000" pitchFamily="2" charset="0"/>
                <a:ea typeface="Times New Roman" panose="02020603050405020304" pitchFamily="18" charset="0"/>
              </a:rPr>
              <a:t> </a:t>
            </a:r>
            <a:r>
              <a:rPr lang="en-US" b="1" dirty="0">
                <a:solidFill>
                  <a:srgbClr val="FFFF00"/>
                </a:solidFill>
                <a:latin typeface="Times New Roman" panose="00000400000000000000" pitchFamily="2" charset="0"/>
                <a:ea typeface="Times New Roman" panose="02020603050405020304" pitchFamily="18" charset="0"/>
              </a:rPr>
              <a:t>- Wolf Crest</a:t>
            </a:r>
            <a:endParaRPr lang="en-US" sz="800" dirty="0">
              <a:solidFill>
                <a:srgbClr val="FFFF00"/>
              </a:solidFill>
              <a:latin typeface="Times New Roman" panose="02020603050405020304" pitchFamily="18" charset="0"/>
              <a:ea typeface="Times New Roman" panose="02020603050405020304" pitchFamily="18" charset="0"/>
            </a:endParaRPr>
          </a:p>
          <a:p>
            <a:r>
              <a:rPr lang="en-US" b="1" dirty="0">
                <a:latin typeface="Times New Roman" panose="00000400000000000000" pitchFamily="2" charset="0"/>
                <a:ea typeface="Times New Roman" panose="02020603050405020304" pitchFamily="18" charset="0"/>
              </a:rPr>
              <a:t> </a:t>
            </a:r>
            <a:endParaRPr lang="en-US" sz="800" dirty="0">
              <a:effectLst/>
              <a:latin typeface="Times New Roman" panose="02020603050405020304" pitchFamily="18" charset="0"/>
              <a:ea typeface="Times New Roman" panose="02020603050405020304" pitchFamily="18" charset="0"/>
            </a:endParaRPr>
          </a:p>
        </p:txBody>
      </p:sp>
      <p:sp>
        <p:nvSpPr>
          <p:cNvPr id="54" name="Rectangle 53"/>
          <p:cNvSpPr/>
          <p:nvPr/>
        </p:nvSpPr>
        <p:spPr>
          <a:xfrm>
            <a:off x="2411803" y="796482"/>
            <a:ext cx="4572000" cy="830997"/>
          </a:xfrm>
          <a:prstGeom prst="rect">
            <a:avLst/>
          </a:prstGeom>
        </p:spPr>
        <p:txBody>
          <a:bodyPr>
            <a:spAutoFit/>
          </a:bodyPr>
          <a:lstStyle/>
          <a:p>
            <a:r>
              <a:rPr lang="en-US" sz="2400" b="1" dirty="0" smtClean="0">
                <a:solidFill>
                  <a:srgbClr val="FFFF00"/>
                </a:solidFill>
                <a:latin typeface="Times New Roman" panose="00000400000000000000" pitchFamily="2" charset="0"/>
                <a:ea typeface="Times New Roman" panose="02020603050405020304" pitchFamily="18" charset="0"/>
              </a:rPr>
              <a:t>        </a:t>
            </a:r>
            <a:r>
              <a:rPr lang="en-US" sz="2400" b="1" dirty="0" err="1" smtClean="0">
                <a:solidFill>
                  <a:srgbClr val="FFFF00"/>
                </a:solidFill>
                <a:latin typeface="Times New Roman" panose="00000400000000000000" pitchFamily="2" charset="0"/>
                <a:ea typeface="Times New Roman" panose="02020603050405020304" pitchFamily="18" charset="0"/>
              </a:rPr>
              <a:t>Múkvnts</a:t>
            </a:r>
            <a:r>
              <a:rPr lang="en-US" sz="2400" b="1" dirty="0" smtClean="0">
                <a:solidFill>
                  <a:srgbClr val="FFFF00"/>
                </a:solidFill>
                <a:latin typeface="Times New Roman" panose="00000400000000000000" pitchFamily="2" charset="0"/>
                <a:ea typeface="Times New Roman" panose="02020603050405020304" pitchFamily="18" charset="0"/>
              </a:rPr>
              <a:t> </a:t>
            </a:r>
            <a:r>
              <a:rPr lang="en-US" sz="2400" b="1" dirty="0">
                <a:solidFill>
                  <a:srgbClr val="FFFF00"/>
                </a:solidFill>
                <a:latin typeface="Times New Roman" panose="00000400000000000000" pitchFamily="2" charset="0"/>
                <a:ea typeface="Times New Roman" panose="02020603050405020304" pitchFamily="18" charset="0"/>
              </a:rPr>
              <a:t>gṃ̓inux̌v</a:t>
            </a:r>
            <a:endParaRPr lang="en-US" sz="2400" b="1" dirty="0">
              <a:solidFill>
                <a:srgbClr val="FFFF00"/>
              </a:solidFill>
              <a:latin typeface="Times New Roman" panose="02020603050405020304" pitchFamily="18" charset="0"/>
              <a:ea typeface="Times New Roman" panose="02020603050405020304" pitchFamily="18" charset="0"/>
            </a:endParaRPr>
          </a:p>
          <a:p>
            <a:r>
              <a:rPr lang="en-US" sz="2400" b="1" dirty="0" smtClean="0">
                <a:solidFill>
                  <a:srgbClr val="FFFF00"/>
                </a:solidFill>
                <a:latin typeface="Times New Roman" panose="00000400000000000000" pitchFamily="2" charset="0"/>
                <a:ea typeface="Times New Roman" panose="02020603050405020304" pitchFamily="18" charset="0"/>
              </a:rPr>
              <a:t>        We </a:t>
            </a:r>
            <a:r>
              <a:rPr lang="en-US" sz="2400" b="1" dirty="0">
                <a:solidFill>
                  <a:srgbClr val="FFFF00"/>
                </a:solidFill>
                <a:latin typeface="Times New Roman" panose="00000400000000000000" pitchFamily="2" charset="0"/>
                <a:ea typeface="Times New Roman" panose="02020603050405020304" pitchFamily="18" charset="0"/>
              </a:rPr>
              <a:t>are four crests</a:t>
            </a:r>
            <a:r>
              <a:rPr lang="en-US" sz="2400" b="1" dirty="0" smtClean="0">
                <a:solidFill>
                  <a:srgbClr val="FFFF00"/>
                </a:solidFill>
                <a:latin typeface="Times New Roman" panose="00000400000000000000" pitchFamily="2" charset="0"/>
                <a:ea typeface="Times New Roman" panose="02020603050405020304" pitchFamily="18" charset="0"/>
              </a:rPr>
              <a:t>.</a:t>
            </a:r>
            <a:endParaRPr lang="en-US" sz="2400" b="1" dirty="0">
              <a:solidFill>
                <a:srgbClr val="FFFF00"/>
              </a:solidFill>
              <a:latin typeface="Times New Roman" panose="02020603050405020304" pitchFamily="18" charset="0"/>
              <a:ea typeface="Times New Roman" panose="02020603050405020304" pitchFamily="18" charset="0"/>
            </a:endParaRPr>
          </a:p>
        </p:txBody>
      </p:sp>
      <p:pic>
        <p:nvPicPr>
          <p:cNvPr id="6" name="Picture 5"/>
          <p:cNvPicPr>
            <a:picLocks noChangeAspect="1"/>
          </p:cNvPicPr>
          <p:nvPr/>
        </p:nvPicPr>
        <p:blipFill>
          <a:blip r:embed="rId7"/>
          <a:stretch>
            <a:fillRect/>
          </a:stretch>
        </p:blipFill>
        <p:spPr>
          <a:xfrm>
            <a:off x="5495393" y="3989079"/>
            <a:ext cx="1667605" cy="969348"/>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479412" y="762000"/>
            <a:ext cx="609600" cy="609600"/>
          </a:xfrm>
          <a:prstGeom prst="rect">
            <a:avLst/>
          </a:prstGeom>
        </p:spPr>
      </p:pic>
    </p:spTree>
    <p:extLst>
      <p:ext uri="{BB962C8B-B14F-4D97-AF65-F5344CB8AC3E}">
        <p14:creationId xmlns:p14="http://schemas.microsoft.com/office/powerpoint/2010/main" val="139186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arn(inVertical)">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barn(inVertical)">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0"/>
                                        <p:tgtEl>
                                          <p:spTgt spid="54"/>
                                        </p:tgtEl>
                                      </p:cBhvr>
                                    </p:animEffect>
                                    <p:anim calcmode="lin" valueType="num">
                                      <p:cBhvr>
                                        <p:cTn id="28" dur="1000" fill="hold"/>
                                        <p:tgtEl>
                                          <p:spTgt spid="54"/>
                                        </p:tgtEl>
                                        <p:attrNameLst>
                                          <p:attrName>ppt_x</p:attrName>
                                        </p:attrNameLst>
                                      </p:cBhvr>
                                      <p:tavLst>
                                        <p:tav tm="0">
                                          <p:val>
                                            <p:strVal val="#ppt_x"/>
                                          </p:val>
                                        </p:tav>
                                        <p:tav tm="100000">
                                          <p:val>
                                            <p:strVal val="#ppt_x"/>
                                          </p:val>
                                        </p:tav>
                                      </p:tavLst>
                                    </p:anim>
                                    <p:anim calcmode="lin" valueType="num">
                                      <p:cBhvr>
                                        <p:cTn id="29"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3"/>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44924" fill="hold"/>
                                        <p:tgtEl>
                                          <p:spTgt spid="3"/>
                                        </p:tgtEl>
                                      </p:cBhvr>
                                    </p:cmd>
                                  </p:childTnLst>
                                </p:cTn>
                              </p:par>
                            </p:childTnLst>
                          </p:cTn>
                        </p:par>
                      </p:childTnLst>
                    </p:cTn>
                  </p:par>
                </p:childTnLst>
              </p:cTn>
              <p:nextCondLst>
                <p:cond evt="onClick" delay="0">
                  <p:tgtEl>
                    <p:spTgt spid="3"/>
                  </p:tgtEl>
                </p:cond>
              </p:nextCondLst>
            </p:seq>
            <p:audio>
              <p:cMediaNode vol="80000">
                <p:cTn id="42" fill="hold" display="0">
                  <p:stCondLst>
                    <p:cond delay="indefinite"/>
                  </p:stCondLst>
                  <p:endCondLst>
                    <p:cond evt="onStopAudio" delay="0">
                      <p:tgtEl>
                        <p:sldTgt/>
                      </p:tgtEl>
                    </p:cond>
                  </p:endCondLst>
                </p:cTn>
                <p:tgtEl>
                  <p:spTgt spid="3"/>
                </p:tgtEl>
              </p:cMediaNode>
            </p:audio>
          </p:childTnLst>
        </p:cTn>
      </p:par>
    </p:tnLst>
    <p:bldLst>
      <p:bldP spid="4"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76998"/>
            <a:ext cx="7620000" cy="1895202"/>
          </a:xfrm>
        </p:spPr>
        <p:txBody>
          <a:bodyPr>
            <a:noAutofit/>
          </a:bodyPr>
          <a:lstStyle/>
          <a:p>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a:t>
            </a:r>
            <a:r>
              <a:rPr lang="en-CA" sz="2800" b="1" dirty="0" err="1" smtClean="0">
                <a:solidFill>
                  <a:srgbClr val="FFFF00"/>
                </a:solidFill>
                <a:latin typeface="Times New Roman"/>
              </a:rPr>
              <a:t>Waúyala</a:t>
            </a:r>
            <a:r>
              <a:rPr lang="en-CA" sz="2800" b="1" dirty="0" smtClean="0">
                <a:latin typeface="Times New Roman"/>
              </a:rPr>
              <a:t/>
            </a:r>
            <a:br>
              <a:rPr lang="en-CA" sz="2800" b="1" dirty="0" smtClean="0">
                <a:latin typeface="Heiltsuk Doulos"/>
              </a:rPr>
            </a:br>
            <a:r>
              <a:rPr lang="en-CA" sz="2800" b="1" dirty="0" smtClean="0">
                <a:latin typeface="Times New Roman"/>
              </a:rPr>
              <a:t> Translation: Chief - Water flowing out of a house. </a:t>
            </a:r>
            <a:br>
              <a:rPr lang="en-CA" sz="2800" b="1" dirty="0" smtClean="0">
                <a:latin typeface="Heiltsuk Doulos"/>
              </a:rPr>
            </a:br>
            <a:r>
              <a:rPr lang="en-CA" sz="2800" b="1" dirty="0" err="1" smtClean="0">
                <a:latin typeface="Times New Roman"/>
              </a:rPr>
              <a:t>Reg</a:t>
            </a:r>
            <a:r>
              <a:rPr lang="en-CA" sz="2800" b="1" dirty="0">
                <a:latin typeface="Times New Roman"/>
              </a:rPr>
              <a:t> </a:t>
            </a:r>
            <a:r>
              <a:rPr lang="en-CA" sz="2800" b="1" dirty="0" smtClean="0">
                <a:latin typeface="Times New Roman"/>
              </a:rPr>
              <a:t>Moody Humchitt </a:t>
            </a:r>
            <a:r>
              <a:rPr lang="en-CA" sz="2800" b="1" dirty="0">
                <a:latin typeface="Times New Roman"/>
              </a:rPr>
              <a:t/>
            </a:r>
            <a:br>
              <a:rPr lang="en-CA" sz="2800" b="1" dirty="0">
                <a:latin typeface="Heiltsuk Doulos"/>
              </a:rPr>
            </a:br>
            <a:r>
              <a:rPr lang="en-CA" sz="2800" b="1" dirty="0" err="1">
                <a:solidFill>
                  <a:srgbClr val="FFFF00"/>
                </a:solidFill>
                <a:latin typeface="Times New Roman" pitchFamily="2" charset="0"/>
              </a:rPr>
              <a:t>L</a:t>
            </a:r>
            <a:r>
              <a:rPr lang="en-CA" sz="2800" b="1" dirty="0" err="1" smtClean="0">
                <a:solidFill>
                  <a:srgbClr val="FFFF00"/>
                </a:solidFill>
                <a:latin typeface="Times New Roman" pitchFamily="2" charset="0"/>
              </a:rPr>
              <a:t>ílqvlaƛi</a:t>
            </a:r>
            <a:r>
              <a:rPr lang="en-CA" sz="2800" b="1" dirty="0" smtClean="0">
                <a:solidFill>
                  <a:srgbClr val="FFFF00"/>
                </a:solidFill>
                <a:latin typeface="Times New Roman" pitchFamily="2" charset="0"/>
              </a:rPr>
              <a:t>  - </a:t>
            </a:r>
            <a:r>
              <a:rPr lang="en-US" sz="2800" b="1" dirty="0" smtClean="0">
                <a:solidFill>
                  <a:srgbClr val="FFFF00"/>
                </a:solidFill>
                <a:latin typeface="Times New Roman" panose="00000400000000000000" pitchFamily="2" charset="0"/>
              </a:rPr>
              <a:t>’</a:t>
            </a:r>
            <a:r>
              <a:rPr lang="en-US" sz="2800" b="1" dirty="0" err="1" smtClean="0">
                <a:solidFill>
                  <a:srgbClr val="FFFF00"/>
                </a:solidFill>
                <a:latin typeface="Times New Roman" panose="00000400000000000000" pitchFamily="2" charset="0"/>
              </a:rPr>
              <a:t>Wúyalitx̌v</a:t>
            </a:r>
            <a:r>
              <a:rPr lang="en-US" sz="2800" b="1" dirty="0" smtClean="0">
                <a:solidFill>
                  <a:srgbClr val="FFFF00"/>
                </a:solidFill>
                <a:latin typeface="Times New Roman" panose="00000400000000000000" pitchFamily="2" charset="0"/>
              </a:rPr>
              <a:t> </a:t>
            </a:r>
            <a:r>
              <a:rPr lang="en-US" sz="2800" b="1" dirty="0">
                <a:latin typeface="Times New Roman"/>
              </a:rPr>
              <a:t/>
            </a:r>
            <a:br>
              <a:rPr lang="en-US" sz="2800" b="1" dirty="0"/>
            </a:br>
            <a:endParaRPr lang="en-CA" sz="2800" b="1" dirty="0">
              <a:latin typeface="Heiltsuk Doulos" pitchFamily="2" charset="0"/>
            </a:endParaRPr>
          </a:p>
        </p:txBody>
      </p:sp>
      <p:pic>
        <p:nvPicPr>
          <p:cNvPr id="3" name="Picture 2" descr="Wauyala.jpg"/>
          <p:cNvPicPr/>
          <p:nvPr/>
        </p:nvPicPr>
        <p:blipFill>
          <a:blip r:embed="rId4" cstate="print"/>
          <a:stretch>
            <a:fillRect/>
          </a:stretch>
        </p:blipFill>
        <p:spPr>
          <a:xfrm>
            <a:off x="4754100" y="873106"/>
            <a:ext cx="2404500" cy="2928494"/>
          </a:xfrm>
          <a:prstGeom prst="rect">
            <a:avLst/>
          </a:prstGeom>
        </p:spPr>
      </p:pic>
      <p:sp>
        <p:nvSpPr>
          <p:cNvPr id="64" name="Round Diagonal Corner Rectangle 63"/>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Round Diagonal Corner Rectangle 64"/>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Round Diagonal Corner Rectangle 65"/>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ound Diagonal Corner Rectangle 66"/>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Flowchart: Connector 97"/>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Flowchart: Connector 98"/>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Flowchart: Connector 99"/>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Flowchart: Connector 100"/>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Flowchart: Connector 101"/>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3" name="Flowchart: Connector 102"/>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4" name="Flowchart: Connector 103"/>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5" name="Flowchart: Connector 104"/>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6" name="Flowchart: Connector 105"/>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7" name="Flowchart: Connector 106"/>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8" name="Flowchart: Connector 107"/>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Flowchart: Connector 108"/>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Flowchart: Connector 109"/>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Flowchart: Connector 110"/>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3000" y="771099"/>
            <a:ext cx="609600" cy="609600"/>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t="12222" r="4568" b="13333"/>
          <a:stretch/>
        </p:blipFill>
        <p:spPr>
          <a:xfrm>
            <a:off x="2043184" y="873106"/>
            <a:ext cx="2391900" cy="29284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iterate type="lt">
                                    <p:tmPct val="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mph" presetSubtype="0" fill="hold" grpId="1" nodeType="clickEffect">
                                  <p:stCondLst>
                                    <p:cond delay="0"/>
                                  </p:stCondLst>
                                  <p:iterate type="lt">
                                    <p:tmPct val="4000"/>
                                  </p:iterate>
                                  <p:childTnLst>
                                    <p:set>
                                      <p:cBhvr override="childStyle">
                                        <p:cTn id="20" dur="500" fill="hold"/>
                                        <p:tgtEl>
                                          <p:spTgt spid="2"/>
                                        </p:tgtEl>
                                        <p:attrNameLst>
                                          <p:attrName>style.color</p:attrName>
                                        </p:attrNameLst>
                                      </p:cBhvr>
                                      <p:to>
                                        <p:clrVal>
                                          <a:schemeClr val="accent2"/>
                                        </p:clrVal>
                                      </p:to>
                                    </p:set>
                                    <p:set>
                                      <p:cBhvr>
                                        <p:cTn id="21" dur="500" fill="hold"/>
                                        <p:tgtEl>
                                          <p:spTgt spid="2"/>
                                        </p:tgtEl>
                                        <p:attrNameLst>
                                          <p:attrName>fillcolor</p:attrName>
                                        </p:attrNameLst>
                                      </p:cBhvr>
                                      <p:to>
                                        <p:clrVal>
                                          <a:schemeClr val="accent2"/>
                                        </p:clrVal>
                                      </p:to>
                                    </p:set>
                                    <p:set>
                                      <p:cBhvr>
                                        <p:cTn id="22" dur="500" fill="hold"/>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24769" fill="hold"/>
                                        <p:tgtEl>
                                          <p:spTgt spid="7"/>
                                        </p:tgtEl>
                                      </p:cBhvr>
                                    </p:cmd>
                                  </p:childTnLst>
                                </p:cTn>
                              </p:par>
                            </p:childTnLst>
                          </p:cTn>
                        </p:par>
                      </p:childTnLst>
                    </p:cTn>
                  </p:par>
                </p:childTnLst>
              </p:cTn>
              <p:nextCondLst>
                <p:cond evt="onClick" delay="0">
                  <p:tgtEl>
                    <p:spTgt spid="7"/>
                  </p:tgtEl>
                </p:cond>
              </p:nextCondLst>
            </p:seq>
            <p:audio>
              <p:cMediaNode vol="80000">
                <p:cTn id="28" fill="hold" display="0">
                  <p:stCondLst>
                    <p:cond delay="indefinite"/>
                  </p:stCondLst>
                  <p:endCondLst>
                    <p:cond evt="onStopAudio" delay="0">
                      <p:tgtEl>
                        <p:sldTgt/>
                      </p:tgtEl>
                    </p:cond>
                  </p:endCondLst>
                </p:cTn>
                <p:tgtEl>
                  <p:spTgt spid="7"/>
                </p:tgtEl>
              </p:cMediaNode>
            </p:audio>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191000"/>
            <a:ext cx="7620000" cy="1981200"/>
          </a:xfrm>
        </p:spPr>
        <p:txBody>
          <a:bodyPr>
            <a:normAutofit/>
          </a:bodyPr>
          <a:lstStyle/>
          <a:p>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a:t>
            </a:r>
            <a:r>
              <a:rPr lang="en-CA" sz="2800" b="1" dirty="0" err="1" smtClean="0">
                <a:solidFill>
                  <a:srgbClr val="FFFF00"/>
                </a:solidFill>
                <a:latin typeface="Times New Roman"/>
              </a:rPr>
              <a:t>Wígviɫba</a:t>
            </a:r>
            <a:r>
              <a:rPr lang="en-CA" sz="2800" b="1" dirty="0" smtClean="0">
                <a:solidFill>
                  <a:srgbClr val="FFFF00"/>
                </a:solidFill>
                <a:latin typeface="Times New Roman"/>
              </a:rPr>
              <a:t> </a:t>
            </a:r>
            <a:r>
              <a:rPr lang="en-CA" sz="2800" b="1" dirty="0" err="1" smtClean="0">
                <a:solidFill>
                  <a:srgbClr val="FFFF00"/>
                </a:solidFill>
                <a:latin typeface="Times New Roman"/>
              </a:rPr>
              <a:t>Wákas</a:t>
            </a:r>
            <a:r>
              <a:rPr lang="en-CA" sz="2800" b="1" dirty="0" smtClean="0">
                <a:solidFill>
                  <a:srgbClr val="FFFF00"/>
                </a:solidFill>
                <a:latin typeface="Times New Roman"/>
              </a:rPr>
              <a:t/>
            </a:r>
            <a:br>
              <a:rPr lang="en-CA" sz="2800" b="1" dirty="0" smtClean="0">
                <a:solidFill>
                  <a:srgbClr val="FFFF00"/>
                </a:solidFill>
                <a:latin typeface="Heiltsuk Doulos"/>
              </a:rPr>
            </a:br>
            <a:r>
              <a:rPr lang="en-CA" sz="2800" b="1" dirty="0" smtClean="0">
                <a:latin typeface="Times New Roman"/>
              </a:rPr>
              <a:t>Translation: Chief - Eagle Nose, Great River</a:t>
            </a:r>
            <a:br>
              <a:rPr lang="en-CA" sz="2800" b="1" dirty="0" smtClean="0">
                <a:latin typeface="Heiltsuk Doulos"/>
              </a:rPr>
            </a:br>
            <a:r>
              <a:rPr lang="en-CA" sz="2800" b="1" dirty="0" smtClean="0">
                <a:latin typeface="Times New Roman"/>
              </a:rPr>
              <a:t>Harvey Humchitt Sr. – </a:t>
            </a:r>
            <a:br>
              <a:rPr lang="en-CA" sz="2800" b="1" dirty="0" smtClean="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a:t>
            </a:r>
            <a:r>
              <a:rPr lang="en-CA" sz="2800" b="1" dirty="0" smtClean="0">
                <a:solidFill>
                  <a:srgbClr val="FFFF00"/>
                </a:solidFill>
                <a:latin typeface="Times New Roman" pitchFamily="2" charset="0"/>
              </a:rPr>
              <a:t>- </a:t>
            </a:r>
            <a:r>
              <a:rPr lang="en-US" sz="2800" b="1" dirty="0" smtClean="0">
                <a:solidFill>
                  <a:srgbClr val="FFFF00"/>
                </a:solidFill>
                <a:latin typeface="Times New Roman" panose="00000400000000000000" pitchFamily="2" charset="0"/>
              </a:rPr>
              <a:t>’</a:t>
            </a:r>
            <a:r>
              <a:rPr lang="en-US" sz="2800" b="1" dirty="0" err="1" smtClean="0">
                <a:solidFill>
                  <a:srgbClr val="FFFF00"/>
                </a:solidFill>
                <a:latin typeface="Times New Roman" panose="00000400000000000000" pitchFamily="2" charset="0"/>
              </a:rPr>
              <a:t>Wúyalitx̌v</a:t>
            </a:r>
            <a:r>
              <a:rPr lang="en-US" sz="2800" b="1" dirty="0" smtClean="0">
                <a:solidFill>
                  <a:srgbClr val="FFFF00"/>
                </a:solidFill>
                <a:latin typeface="Times New Roman" panose="00000400000000000000" pitchFamily="2" charset="0"/>
              </a:rPr>
              <a:t> </a:t>
            </a:r>
            <a:endParaRPr lang="en-CA" sz="2800" b="1" dirty="0">
              <a:solidFill>
                <a:srgbClr val="FFFF00"/>
              </a:solidFill>
              <a:latin typeface="Heiltsuk Doulos" pitchFamily="2" charset="0"/>
            </a:endParaRPr>
          </a:p>
        </p:txBody>
      </p:sp>
      <p:sp>
        <p:nvSpPr>
          <p:cNvPr id="50" name="Round Diagonal Corner Rectangle 49"/>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ound Diagonal Corner Rectangle 51"/>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ound Diagonal Corner Rectangle 52"/>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Flowchart: Connector 95"/>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7" name="Flowchart: Connector 96"/>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0000" y="730848"/>
            <a:ext cx="2819400" cy="3460152"/>
          </a:xfrm>
          <a:prstGeom prst="rect">
            <a:avLst/>
          </a:prstGeom>
        </p:spPr>
      </p:pic>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0000" y="838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5930" fill="hold"/>
                                        <p:tgtEl>
                                          <p:spTgt spid="7"/>
                                        </p:tgtEl>
                                      </p:cBhvr>
                                    </p:cmd>
                                  </p:childTnLst>
                                </p:cTn>
                              </p:par>
                            </p:childTnLst>
                          </p:cTn>
                        </p:par>
                      </p:childTnLst>
                    </p:cTn>
                  </p:par>
                </p:childTnLst>
              </p:cTn>
              <p:nextCondLst>
                <p:cond evt="onClick" delay="0">
                  <p:tgtEl>
                    <p:spTgt spid="7"/>
                  </p:tgtEl>
                </p:cond>
              </p:nextCondLst>
            </p:seq>
            <p:audio>
              <p:cMediaNode vol="80000">
                <p:cTn id="22"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fontScale="90000"/>
          </a:bodyPr>
          <a:lstStyle/>
          <a:p>
            <a:r>
              <a:rPr lang="en-CA" sz="3200" dirty="0" smtClean="0">
                <a:latin typeface="Times New Roman"/>
              </a:rPr>
              <a:t> </a:t>
            </a:r>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Gvíut̓izas</a:t>
            </a:r>
            <a:r>
              <a:rPr lang="en-CA" sz="3200" b="1" dirty="0" smtClean="0">
                <a:latin typeface="Times New Roman"/>
              </a:rPr>
              <a:t/>
            </a:r>
            <a:br>
              <a:rPr lang="en-CA" sz="3200" b="1" dirty="0" smtClean="0">
                <a:latin typeface="Heiltsuk Doulos"/>
              </a:rPr>
            </a:br>
            <a:r>
              <a:rPr lang="en-CA" sz="3200" b="1" dirty="0" smtClean="0">
                <a:latin typeface="Times New Roman"/>
              </a:rPr>
              <a:t> Translation: Chief - Coming out of the forest. </a:t>
            </a:r>
            <a:br>
              <a:rPr lang="en-CA" sz="3200" b="1" dirty="0" smtClean="0">
                <a:latin typeface="Heiltsuk Doulos"/>
              </a:rPr>
            </a:br>
            <a:r>
              <a:rPr lang="en-CA" sz="3200" b="1" dirty="0" smtClean="0">
                <a:latin typeface="Times New Roman"/>
              </a:rPr>
              <a:t> Joanne Green </a:t>
            </a:r>
            <a:br>
              <a:rPr lang="en-CA" sz="3200" b="1" dirty="0" smtClean="0">
                <a:latin typeface="Heiltsuk Doulos"/>
              </a:rPr>
            </a:br>
            <a:r>
              <a:rPr lang="en-CA" sz="3200" b="1" dirty="0" err="1">
                <a:solidFill>
                  <a:srgbClr val="FFFF00"/>
                </a:solidFill>
                <a:latin typeface="Times New Roman" pitchFamily="2" charset="0"/>
              </a:rPr>
              <a:t>Lílqvlaƛi</a:t>
            </a:r>
            <a:r>
              <a:rPr lang="en-CA" sz="3200" b="1" dirty="0">
                <a:solidFill>
                  <a:srgbClr val="FFFF00"/>
                </a:solidFill>
                <a:latin typeface="Times New Roman" pitchFamily="2" charset="0"/>
              </a:rPr>
              <a:t>  </a:t>
            </a:r>
            <a:r>
              <a:rPr lang="en-CA" sz="3200" b="1" dirty="0" err="1" smtClean="0">
                <a:solidFill>
                  <a:srgbClr val="FFFF00"/>
                </a:solidFill>
                <a:latin typeface="Times New Roman" pitchFamily="2" charset="0"/>
              </a:rPr>
              <a:t>Nuluw</a:t>
            </a:r>
            <a:r>
              <a:rPr lang="en-US" sz="3200" b="1" dirty="0" err="1" smtClean="0">
                <a:solidFill>
                  <a:srgbClr val="FFFF00"/>
                </a:solidFill>
                <a:latin typeface="Times New Roman" panose="00000400000000000000" pitchFamily="2" charset="0"/>
              </a:rPr>
              <a:t>itx̌v</a:t>
            </a:r>
            <a:r>
              <a:rPr lang="en-US" sz="3200" b="1" dirty="0" smtClean="0">
                <a:solidFill>
                  <a:srgbClr val="FFFF00"/>
                </a:solidFill>
                <a:latin typeface="Times New Roman" panose="00000400000000000000" pitchFamily="2" charset="0"/>
              </a:rPr>
              <a:t> </a:t>
            </a:r>
            <a:r>
              <a:rPr lang="en-CA" sz="3200" b="1" dirty="0" smtClean="0">
                <a:latin typeface="Times New Roman"/>
              </a:rPr>
              <a:t/>
            </a:r>
            <a:br>
              <a:rPr lang="en-CA" sz="3200" b="1" dirty="0" smtClean="0">
                <a:latin typeface="Heiltsuk Doulos"/>
              </a:rPr>
            </a:br>
            <a:endParaRPr lang="en-CA" sz="3200" b="1" dirty="0">
              <a:latin typeface="Heiltsuk Doulos" pitchFamily="2" charset="0"/>
            </a:endParaRPr>
          </a:p>
        </p:txBody>
      </p:sp>
      <p:pic>
        <p:nvPicPr>
          <p:cNvPr id="3" name="Picture 2" descr="JoannGreen.jpg"/>
          <p:cNvPicPr/>
          <p:nvPr/>
        </p:nvPicPr>
        <p:blipFill rotWithShape="1">
          <a:blip r:embed="rId4" cstate="print"/>
          <a:srcRect t="2253" r="-1587"/>
          <a:stretch/>
        </p:blipFill>
        <p:spPr>
          <a:xfrm>
            <a:off x="3352800" y="799531"/>
            <a:ext cx="2438400" cy="3002069"/>
          </a:xfrm>
          <a:prstGeom prst="rect">
            <a:avLst/>
          </a:prstGeom>
        </p:spPr>
      </p:pic>
      <p:sp>
        <p:nvSpPr>
          <p:cNvPr id="48" name="Round Diagonal Corner Rectangle 47"/>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ound Diagonal Corner Rectangle 50"/>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Flowchart: Connector 94"/>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72582" y="8466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25350" fill="hold"/>
                                        <p:tgtEl>
                                          <p:spTgt spid="4"/>
                                        </p:tgtEl>
                                      </p:cBhvr>
                                    </p:cmd>
                                  </p:childTnLst>
                                </p:cTn>
                              </p:par>
                            </p:childTnLst>
                          </p:cTn>
                        </p:par>
                      </p:childTnLst>
                    </p:cTn>
                  </p:par>
                </p:childTnLst>
              </p:cTn>
              <p:nextCondLst>
                <p:cond evt="onClick" delay="0">
                  <p:tgtEl>
                    <p:spTgt spid="4"/>
                  </p:tgtEl>
                </p:cond>
              </p:nextCondLst>
            </p:seq>
            <p:audio>
              <p:cMediaNode vol="80000">
                <p:cTn id="2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96200" cy="1905000"/>
          </a:xfrm>
        </p:spPr>
        <p:txBody>
          <a:bodyPr>
            <a:normAutofit fontScale="90000"/>
          </a:bodyPr>
          <a:lstStyle/>
          <a:p>
            <a:r>
              <a:rPr lang="en-CA" sz="3200" b="1" dirty="0" smtClean="0">
                <a:solidFill>
                  <a:srgbClr val="FFFF00"/>
                </a:solidFill>
                <a:latin typeface="Times New Roman"/>
              </a:rPr>
              <a:t>’</a:t>
            </a:r>
            <a:r>
              <a:rPr lang="en-CA" sz="3200" b="1" dirty="0" err="1" smtClean="0">
                <a:solidFill>
                  <a:srgbClr val="FFFF00"/>
                </a:solidFill>
                <a:latin typeface="Times New Roman"/>
              </a:rPr>
              <a:t>Hím̓ás</a:t>
            </a:r>
            <a:r>
              <a:rPr lang="en-CA" sz="3200" b="1" dirty="0" smtClean="0">
                <a:solidFill>
                  <a:srgbClr val="FFFF00"/>
                </a:solidFill>
                <a:latin typeface="Times New Roman"/>
              </a:rPr>
              <a:t> ’</a:t>
            </a:r>
            <a:r>
              <a:rPr lang="en-CA" sz="3200" b="1" dirty="0" err="1" smtClean="0">
                <a:solidFill>
                  <a:srgbClr val="FFFF00"/>
                </a:solidFill>
                <a:latin typeface="Times New Roman"/>
              </a:rPr>
              <a:t>Qvíɫtákv</a:t>
            </a:r>
            <a:r>
              <a:rPr lang="en-CA" sz="3200" dirty="0" smtClean="0">
                <a:latin typeface="Times New Roman"/>
              </a:rPr>
              <a:t/>
            </a:r>
            <a:br>
              <a:rPr lang="en-CA" sz="3200" dirty="0" smtClean="0">
                <a:latin typeface="Heiltsuk Doulos"/>
              </a:rPr>
            </a:br>
            <a:r>
              <a:rPr lang="en-CA" sz="3200" dirty="0" smtClean="0">
                <a:latin typeface="Times New Roman"/>
              </a:rPr>
              <a:t> </a:t>
            </a:r>
            <a:r>
              <a:rPr lang="en-CA" sz="3100" b="1" dirty="0" smtClean="0">
                <a:latin typeface="Times New Roman"/>
              </a:rPr>
              <a:t>Translation: Chief - Embraced into Water </a:t>
            </a:r>
            <a:br>
              <a:rPr lang="en-CA" sz="3100" b="1" dirty="0" smtClean="0">
                <a:latin typeface="Heiltsuk Doulos"/>
              </a:rPr>
            </a:br>
            <a:r>
              <a:rPr lang="en-CA" sz="3100" b="1" dirty="0" smtClean="0">
                <a:latin typeface="Times New Roman"/>
              </a:rPr>
              <a:t>Chief Earl Newman </a:t>
            </a:r>
            <a:r>
              <a:rPr lang="en-CA" sz="3100" b="1" dirty="0" err="1" smtClean="0">
                <a:latin typeface="Times New Roman"/>
              </a:rPr>
              <a:t>Sr</a:t>
            </a:r>
            <a:r>
              <a:rPr lang="en-CA" sz="3100" b="1" dirty="0" smtClean="0">
                <a:latin typeface="Times New Roman"/>
              </a:rPr>
              <a:t/>
            </a:r>
            <a:br>
              <a:rPr lang="en-CA" sz="3100" b="1" dirty="0" smtClean="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 </a:t>
            </a:r>
            <a:r>
              <a:rPr lang="en-US" sz="2800" b="1" dirty="0" err="1" smtClean="0">
                <a:solidFill>
                  <a:srgbClr val="FFFF00"/>
                </a:solidFill>
                <a:latin typeface="Times New Roman" panose="00000400000000000000" pitchFamily="2" charset="0"/>
              </a:rPr>
              <a:t>Kvai</a:t>
            </a:r>
            <a:r>
              <a:rPr lang="en-US" sz="2800" b="1" smtClean="0">
                <a:solidFill>
                  <a:srgbClr val="FFFF00"/>
                </a:solidFill>
                <a:latin typeface="Times New Roman" panose="00000400000000000000" pitchFamily="2" charset="0"/>
              </a:rPr>
              <a:t> itx̌v</a:t>
            </a:r>
            <a:r>
              <a:rPr lang="en-US" sz="2800" b="1" dirty="0" smtClean="0">
                <a:solidFill>
                  <a:srgbClr val="FFFF00"/>
                </a:solidFill>
                <a:latin typeface="Times New Roman" panose="00000400000000000000" pitchFamily="2" charset="0"/>
              </a:rPr>
              <a:t> </a:t>
            </a:r>
            <a:r>
              <a:rPr lang="en-CA" sz="2800" b="1" dirty="0">
                <a:latin typeface="Times New Roman"/>
              </a:rPr>
              <a:t/>
            </a:r>
            <a:br>
              <a:rPr lang="en-CA" sz="2800" b="1" dirty="0">
                <a:latin typeface="Heiltsuk Doulos"/>
              </a:rPr>
            </a:br>
            <a:endParaRPr lang="en-CA" sz="31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5675" b="1691"/>
          <a:stretch/>
        </p:blipFill>
        <p:spPr>
          <a:xfrm>
            <a:off x="3199042" y="803384"/>
            <a:ext cx="2743201" cy="3268199"/>
          </a:xfrm>
          <a:prstGeom prst="rect">
            <a:avLst/>
          </a:prstGeom>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25687" y="88482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7022" fill="hold"/>
                                        <p:tgtEl>
                                          <p:spTgt spid="4"/>
                                        </p:tgtEl>
                                      </p:cBhvr>
                                    </p:cmd>
                                  </p:childTnLst>
                                </p:cTn>
                              </p:par>
                            </p:childTnLst>
                          </p:cTn>
                        </p:par>
                      </p:childTnLst>
                    </p:cTn>
                  </p:par>
                </p:childTnLst>
              </p:cTn>
              <p:nextCondLst>
                <p:cond evt="onClick" delay="0">
                  <p:tgtEl>
                    <p:spTgt spid="4"/>
                  </p:tgtEl>
                </p:cond>
              </p:nextCondLst>
            </p:seq>
            <p:audio>
              <p:cMediaNode vol="80000">
                <p:cTn id="29" fill="hold" display="0">
                  <p:stCondLst>
                    <p:cond delay="indefinite"/>
                  </p:stCondLst>
                  <p:endCondLst>
                    <p:cond evt="onStopAudio" delay="0">
                      <p:tgtEl>
                        <p:sldTgt/>
                      </p:tgtEl>
                    </p:cond>
                  </p:endCondLst>
                </p:cTn>
                <p:tgtEl>
                  <p:spTgt spid="4"/>
                </p:tgtEl>
              </p:cMediaNode>
            </p:audio>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4267200"/>
            <a:ext cx="7620000" cy="1905000"/>
          </a:xfrm>
        </p:spPr>
        <p:txBody>
          <a:bodyPr>
            <a:normAutofit/>
          </a:bodyPr>
          <a:lstStyle/>
          <a:p>
            <a:r>
              <a:rPr lang="en-CA" sz="2800" b="1" dirty="0" smtClean="0">
                <a:latin typeface="Times New Roman"/>
              </a:rPr>
              <a:t> </a:t>
            </a:r>
            <a:r>
              <a:rPr lang="en-CA" sz="2800" b="1" dirty="0" smtClean="0">
                <a:solidFill>
                  <a:srgbClr val="FFFF00"/>
                </a:solidFill>
                <a:latin typeface="Times New Roman"/>
              </a:rPr>
              <a:t>’</a:t>
            </a:r>
            <a:r>
              <a:rPr lang="en-CA" sz="2800" b="1" dirty="0" err="1" smtClean="0">
                <a:solidFill>
                  <a:srgbClr val="FFFF00"/>
                </a:solidFill>
                <a:latin typeface="Times New Roman"/>
              </a:rPr>
              <a:t>Hím̓ás</a:t>
            </a:r>
            <a:r>
              <a:rPr lang="en-CA" sz="2800" b="1" dirty="0" smtClean="0">
                <a:solidFill>
                  <a:srgbClr val="FFFF00"/>
                </a:solidFill>
                <a:latin typeface="Times New Roman"/>
              </a:rPr>
              <a:t> </a:t>
            </a:r>
            <a:r>
              <a:rPr lang="en-CA" sz="2800" b="1" dirty="0" err="1" smtClean="0">
                <a:solidFill>
                  <a:srgbClr val="FFFF00"/>
                </a:solidFill>
                <a:latin typeface="Times New Roman"/>
              </a:rPr>
              <a:t>Gálúya</a:t>
            </a:r>
            <a:r>
              <a:rPr lang="en-CA" sz="2800" b="1" dirty="0" smtClean="0">
                <a:solidFill>
                  <a:srgbClr val="FFFF00"/>
                </a:solidFill>
                <a:latin typeface="Times New Roman"/>
              </a:rPr>
              <a:t>ǧṃ</a:t>
            </a:r>
            <a:r>
              <a:rPr lang="en-CA" sz="2800" b="1" dirty="0" err="1" smtClean="0">
                <a:solidFill>
                  <a:srgbClr val="FFFF00"/>
                </a:solidFill>
                <a:latin typeface="Times New Roman"/>
              </a:rPr>
              <a:t>i</a:t>
            </a:r>
            <a:r>
              <a:rPr lang="en-CA" sz="2800" b="1" dirty="0" smtClean="0">
                <a:solidFill>
                  <a:srgbClr val="FFFF00"/>
                </a:solidFill>
                <a:latin typeface="Times New Roman"/>
              </a:rPr>
              <a:t/>
            </a:r>
            <a:br>
              <a:rPr lang="en-CA" sz="2800" b="1" dirty="0" smtClean="0">
                <a:solidFill>
                  <a:srgbClr val="FFFF00"/>
                </a:solidFill>
                <a:latin typeface="Heiltsuk Doulos"/>
              </a:rPr>
            </a:br>
            <a:r>
              <a:rPr lang="en-CA" sz="2800" b="1" dirty="0" smtClean="0">
                <a:latin typeface="Times New Roman"/>
              </a:rPr>
              <a:t> Translation: Chief -  Very first one</a:t>
            </a:r>
            <a:br>
              <a:rPr lang="en-CA" sz="2800" b="1" dirty="0" smtClean="0">
                <a:latin typeface="Heiltsuk Doulos"/>
              </a:rPr>
            </a:br>
            <a:r>
              <a:rPr lang="en-CA" sz="2800" b="1" dirty="0" err="1" smtClean="0">
                <a:latin typeface="Times New Roman"/>
              </a:rPr>
              <a:t>Lenord</a:t>
            </a:r>
            <a:r>
              <a:rPr lang="en-CA" sz="2800" b="1" dirty="0" smtClean="0">
                <a:latin typeface="Times New Roman"/>
              </a:rPr>
              <a:t> Humchitt </a:t>
            </a:r>
            <a:br>
              <a:rPr lang="en-CA" sz="2800" b="1" dirty="0" smtClean="0">
                <a:latin typeface="Heiltsuk Doulos"/>
              </a:rPr>
            </a:br>
            <a:r>
              <a:rPr lang="en-CA" sz="2800" b="1" dirty="0" err="1">
                <a:solidFill>
                  <a:srgbClr val="FFFF00"/>
                </a:solidFill>
                <a:latin typeface="Times New Roman" pitchFamily="2" charset="0"/>
              </a:rPr>
              <a:t>Lílqvlaƛi</a:t>
            </a:r>
            <a:r>
              <a:rPr lang="en-CA" sz="2800" b="1" dirty="0">
                <a:solidFill>
                  <a:srgbClr val="FFFF00"/>
                </a:solidFill>
                <a:latin typeface="Times New Roman" pitchFamily="2" charset="0"/>
              </a:rPr>
              <a:t>  - </a:t>
            </a:r>
            <a:r>
              <a:rPr lang="en-US" sz="2800" b="1" dirty="0">
                <a:solidFill>
                  <a:srgbClr val="FFFF00"/>
                </a:solidFill>
                <a:latin typeface="Times New Roman" panose="00000400000000000000" pitchFamily="2" charset="0"/>
              </a:rPr>
              <a:t>’</a:t>
            </a:r>
            <a:r>
              <a:rPr lang="en-US" sz="2800" b="1" dirty="0" err="1">
                <a:solidFill>
                  <a:srgbClr val="FFFF00"/>
                </a:solidFill>
                <a:latin typeface="Times New Roman" panose="00000400000000000000" pitchFamily="2" charset="0"/>
              </a:rPr>
              <a:t>Wúyalitx̌v</a:t>
            </a:r>
            <a:endParaRPr lang="en-CA" sz="2800" b="1" dirty="0">
              <a:latin typeface="Heiltsuk Doulos" pitchFamily="2" charset="0"/>
            </a:endParaRPr>
          </a:p>
        </p:txBody>
      </p:sp>
      <p:sp>
        <p:nvSpPr>
          <p:cNvPr id="47" name="Round Diagonal Corner Rectangle 46"/>
          <p:cNvSpPr/>
          <p:nvPr/>
        </p:nvSpPr>
        <p:spPr>
          <a:xfrm>
            <a:off x="838200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Round Diagonal Corner Rectangle 47"/>
          <p:cNvSpPr/>
          <p:nvPr/>
        </p:nvSpPr>
        <p:spPr>
          <a:xfrm>
            <a:off x="0" y="0"/>
            <a:ext cx="762000" cy="68580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ound Diagonal Corner Rectangle 48"/>
          <p:cNvSpPr/>
          <p:nvPr/>
        </p:nvSpPr>
        <p:spPr>
          <a:xfrm>
            <a:off x="0" y="617220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ound Diagonal Corner Rectangle 49"/>
          <p:cNvSpPr/>
          <p:nvPr/>
        </p:nvSpPr>
        <p:spPr>
          <a:xfrm>
            <a:off x="0" y="0"/>
            <a:ext cx="9144000" cy="685800"/>
          </a:xfrm>
          <a:prstGeom prst="round2Diag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owchart: Connector 50"/>
          <p:cNvSpPr/>
          <p:nvPr/>
        </p:nvSpPr>
        <p:spPr>
          <a:xfrm>
            <a:off x="228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owchart: Connector 51"/>
          <p:cNvSpPr/>
          <p:nvPr/>
        </p:nvSpPr>
        <p:spPr>
          <a:xfrm>
            <a:off x="2286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owchart: Connector 52"/>
          <p:cNvSpPr/>
          <p:nvPr/>
        </p:nvSpPr>
        <p:spPr>
          <a:xfrm>
            <a:off x="2286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owchart: Connector 53"/>
          <p:cNvSpPr/>
          <p:nvPr/>
        </p:nvSpPr>
        <p:spPr>
          <a:xfrm>
            <a:off x="2286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owchart: Connector 54"/>
          <p:cNvSpPr/>
          <p:nvPr/>
        </p:nvSpPr>
        <p:spPr>
          <a:xfrm>
            <a:off x="2286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owchart: Connector 55"/>
          <p:cNvSpPr/>
          <p:nvPr/>
        </p:nvSpPr>
        <p:spPr>
          <a:xfrm>
            <a:off x="2286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owchart: Connector 56"/>
          <p:cNvSpPr/>
          <p:nvPr/>
        </p:nvSpPr>
        <p:spPr>
          <a:xfrm>
            <a:off x="2286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owchart: Connector 57"/>
          <p:cNvSpPr/>
          <p:nvPr/>
        </p:nvSpPr>
        <p:spPr>
          <a:xfrm>
            <a:off x="2286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Flowchart: Connector 58"/>
          <p:cNvSpPr/>
          <p:nvPr/>
        </p:nvSpPr>
        <p:spPr>
          <a:xfrm>
            <a:off x="2286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Connector 59"/>
          <p:cNvSpPr/>
          <p:nvPr/>
        </p:nvSpPr>
        <p:spPr>
          <a:xfrm>
            <a:off x="2286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Flowchart: Connector 60"/>
          <p:cNvSpPr/>
          <p:nvPr/>
        </p:nvSpPr>
        <p:spPr>
          <a:xfrm>
            <a:off x="8686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Flowchart: Connector 61"/>
          <p:cNvSpPr/>
          <p:nvPr/>
        </p:nvSpPr>
        <p:spPr>
          <a:xfrm>
            <a:off x="8686800" y="914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Flowchart: Connector 62"/>
          <p:cNvSpPr/>
          <p:nvPr/>
        </p:nvSpPr>
        <p:spPr>
          <a:xfrm>
            <a:off x="8686800" y="1600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lowchart: Connector 63"/>
          <p:cNvSpPr/>
          <p:nvPr/>
        </p:nvSpPr>
        <p:spPr>
          <a:xfrm>
            <a:off x="8686800" y="2286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Flowchart: Connector 64"/>
          <p:cNvSpPr/>
          <p:nvPr/>
        </p:nvSpPr>
        <p:spPr>
          <a:xfrm>
            <a:off x="8686800" y="2971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Flowchart: Connector 65"/>
          <p:cNvSpPr/>
          <p:nvPr/>
        </p:nvSpPr>
        <p:spPr>
          <a:xfrm>
            <a:off x="8686800" y="36576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Flowchart: Connector 66"/>
          <p:cNvSpPr/>
          <p:nvPr/>
        </p:nvSpPr>
        <p:spPr>
          <a:xfrm>
            <a:off x="8686800" y="43434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Flowchart: Connector 67"/>
          <p:cNvSpPr/>
          <p:nvPr/>
        </p:nvSpPr>
        <p:spPr>
          <a:xfrm>
            <a:off x="8686800" y="50292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Flowchart: Connector 68"/>
          <p:cNvSpPr/>
          <p:nvPr/>
        </p:nvSpPr>
        <p:spPr>
          <a:xfrm>
            <a:off x="8686800" y="5715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Flowchart: Connector 69"/>
          <p:cNvSpPr/>
          <p:nvPr/>
        </p:nvSpPr>
        <p:spPr>
          <a:xfrm>
            <a:off x="8686800" y="6400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Flowchart: Connector 70"/>
          <p:cNvSpPr/>
          <p:nvPr/>
        </p:nvSpPr>
        <p:spPr>
          <a:xfrm>
            <a:off x="838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lowchart: Connector 71"/>
          <p:cNvSpPr/>
          <p:nvPr/>
        </p:nvSpPr>
        <p:spPr>
          <a:xfrm>
            <a:off x="15240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Flowchart: Connector 72"/>
          <p:cNvSpPr/>
          <p:nvPr/>
        </p:nvSpPr>
        <p:spPr>
          <a:xfrm>
            <a:off x="2209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Flowchart: Connector 73"/>
          <p:cNvSpPr/>
          <p:nvPr/>
        </p:nvSpPr>
        <p:spPr>
          <a:xfrm>
            <a:off x="2895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Flowchart: Connector 74"/>
          <p:cNvSpPr/>
          <p:nvPr/>
        </p:nvSpPr>
        <p:spPr>
          <a:xfrm>
            <a:off x="3505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Flowchart: Connector 75"/>
          <p:cNvSpPr/>
          <p:nvPr/>
        </p:nvSpPr>
        <p:spPr>
          <a:xfrm>
            <a:off x="4114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Flowchart: Connector 76"/>
          <p:cNvSpPr/>
          <p:nvPr/>
        </p:nvSpPr>
        <p:spPr>
          <a:xfrm>
            <a:off x="4800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Flowchart: Connector 77"/>
          <p:cNvSpPr/>
          <p:nvPr/>
        </p:nvSpPr>
        <p:spPr>
          <a:xfrm>
            <a:off x="54864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Flowchart: Connector 78"/>
          <p:cNvSpPr/>
          <p:nvPr/>
        </p:nvSpPr>
        <p:spPr>
          <a:xfrm>
            <a:off x="6172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Flowchart: Connector 79"/>
          <p:cNvSpPr/>
          <p:nvPr/>
        </p:nvSpPr>
        <p:spPr>
          <a:xfrm>
            <a:off x="67818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Flowchart: Connector 80"/>
          <p:cNvSpPr/>
          <p:nvPr/>
        </p:nvSpPr>
        <p:spPr>
          <a:xfrm>
            <a:off x="74676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Flowchart: Connector 81"/>
          <p:cNvSpPr/>
          <p:nvPr/>
        </p:nvSpPr>
        <p:spPr>
          <a:xfrm>
            <a:off x="8077200" y="3048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Flowchart: Connector 82"/>
          <p:cNvSpPr/>
          <p:nvPr/>
        </p:nvSpPr>
        <p:spPr>
          <a:xfrm>
            <a:off x="838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Flowchart: Connector 83"/>
          <p:cNvSpPr/>
          <p:nvPr/>
        </p:nvSpPr>
        <p:spPr>
          <a:xfrm>
            <a:off x="15240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5" name="Flowchart: Connector 84"/>
          <p:cNvSpPr/>
          <p:nvPr/>
        </p:nvSpPr>
        <p:spPr>
          <a:xfrm>
            <a:off x="2209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Flowchart: Connector 85"/>
          <p:cNvSpPr/>
          <p:nvPr/>
        </p:nvSpPr>
        <p:spPr>
          <a:xfrm>
            <a:off x="2895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7" name="Flowchart: Connector 86"/>
          <p:cNvSpPr/>
          <p:nvPr/>
        </p:nvSpPr>
        <p:spPr>
          <a:xfrm>
            <a:off x="3505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Flowchart: Connector 87"/>
          <p:cNvSpPr/>
          <p:nvPr/>
        </p:nvSpPr>
        <p:spPr>
          <a:xfrm>
            <a:off x="4114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Flowchart: Connector 88"/>
          <p:cNvSpPr/>
          <p:nvPr/>
        </p:nvSpPr>
        <p:spPr>
          <a:xfrm>
            <a:off x="4800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0" name="Flowchart: Connector 89"/>
          <p:cNvSpPr/>
          <p:nvPr/>
        </p:nvSpPr>
        <p:spPr>
          <a:xfrm>
            <a:off x="54864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Flowchart: Connector 90"/>
          <p:cNvSpPr/>
          <p:nvPr/>
        </p:nvSpPr>
        <p:spPr>
          <a:xfrm>
            <a:off x="6172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Flowchart: Connector 91"/>
          <p:cNvSpPr/>
          <p:nvPr/>
        </p:nvSpPr>
        <p:spPr>
          <a:xfrm>
            <a:off x="67818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Flowchart: Connector 92"/>
          <p:cNvSpPr/>
          <p:nvPr/>
        </p:nvSpPr>
        <p:spPr>
          <a:xfrm>
            <a:off x="74676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4" name="Flowchart: Connector 93"/>
          <p:cNvSpPr/>
          <p:nvPr/>
        </p:nvSpPr>
        <p:spPr>
          <a:xfrm>
            <a:off x="8077200" y="6477000"/>
            <a:ext cx="144000" cy="144000"/>
          </a:xfrm>
          <a:prstGeom prst="flowChartConnector">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05" t="23334" r="2402" b="16790"/>
          <a:stretch/>
        </p:blipFill>
        <p:spPr>
          <a:xfrm>
            <a:off x="1789562" y="753600"/>
            <a:ext cx="2553837" cy="343740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49007" r="17218" b="12914"/>
          <a:stretch/>
        </p:blipFill>
        <p:spPr>
          <a:xfrm>
            <a:off x="4762502" y="762000"/>
            <a:ext cx="2514599" cy="3429000"/>
          </a:xfrm>
          <a:prstGeom prst="rect">
            <a:avLst/>
          </a:prstGeom>
        </p:spPr>
      </p:pic>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92000" y="7620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000"/>
                                        <p:tgtEl>
                                          <p:spTgt spid="2"/>
                                        </p:tgtEl>
                                      </p:cBhvr>
                                    </p:animEffect>
                                    <p:anim calcmode="lin" valueType="num">
                                      <p:cBhvr>
                                        <p:cTn id="22" dur="2000" fill="hold"/>
                                        <p:tgtEl>
                                          <p:spTgt spid="2"/>
                                        </p:tgtEl>
                                        <p:attrNameLst>
                                          <p:attrName>ppt_w</p:attrName>
                                        </p:attrNameLst>
                                      </p:cBhvr>
                                      <p:tavLst>
                                        <p:tav tm="0" fmla="#ppt_w*sin(2.5*pi*$)">
                                          <p:val>
                                            <p:fltVal val="0"/>
                                          </p:val>
                                        </p:tav>
                                        <p:tav tm="100000">
                                          <p:val>
                                            <p:fltVal val="1"/>
                                          </p:val>
                                        </p:tav>
                                      </p:tavLst>
                                    </p:anim>
                                    <p:anim calcmode="lin" valueType="num">
                                      <p:cBhvr>
                                        <p:cTn id="23"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24700" fill="hold"/>
                                        <p:tgtEl>
                                          <p:spTgt spid="5"/>
                                        </p:tgtEl>
                                      </p:cBhvr>
                                    </p:cmd>
                                  </p:childTnLst>
                                </p:cTn>
                              </p:par>
                            </p:childTnLst>
                          </p:cTn>
                        </p:par>
                      </p:childTnLst>
                    </p:cTn>
                  </p:par>
                </p:childTnLst>
              </p:cTn>
              <p:nextCondLst>
                <p:cond evt="onClick" delay="0">
                  <p:tgtEl>
                    <p:spTgt spid="5"/>
                  </p:tgtEl>
                </p:cond>
              </p:nextCondLst>
            </p:seq>
            <p:audio>
              <p:cMediaNode vol="80000">
                <p:cTn id="29"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1401</TotalTime>
  <Words>157</Words>
  <Application>Microsoft Office PowerPoint</Application>
  <PresentationFormat>On-screen Show (4:3)</PresentationFormat>
  <Paragraphs>56</Paragraphs>
  <Slides>34</Slides>
  <Notes>1</Notes>
  <HiddenSlides>0</HiddenSlides>
  <MMClips>32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Heiltsuk Doulos</vt:lpstr>
      <vt:lpstr>Times New Roman</vt:lpstr>
      <vt:lpstr>Office Theme</vt:lpstr>
      <vt:lpstr>Háiæzaqv traditional territory is  35553 square kilometers of land and sea extending  from the southern tip of Calvert Island, up to Dean Channel and Burke Channels as far as Kimsquit and the head of Dean Channel to the northeast, and up to Mathieson Finlayson Channels to the north. It includes, Roscoe, Cousins and Spiller Inlets, Ellerslie Lake and the outercoast regions of Milbanke Sound, the Goose Island Groups and Calvert Island.</vt:lpstr>
      <vt:lpstr> Sðáukvnts lílqvlaÒi  We are five tribes. ’Wúyalitþv  The Outside People ’Qvúqva¥áitþv   The Calm Water People ’Wuíƒítþv  The Inside People ’Yísdáitþv  People of ’Yísdá ÿXáiþáis  Down River or North</vt:lpstr>
      <vt:lpstr>PowerPoint Presentation</vt:lpstr>
      <vt:lpstr>PowerPoint Presentation</vt:lpstr>
      <vt:lpstr>’Híµás Waúyala  Translation: Chief - Water flowing out of a house.  Reg Moody Humchitt  LílqvlaÒi  - ’Wúyalitþv  </vt:lpstr>
      <vt:lpstr>’Híµás Wígviæba Wákas Translation: Chief - Eagle Nose, Great River Harvey Humchitt Sr. –  LílqvlaÒi  - ’Wúyalitþv </vt:lpstr>
      <vt:lpstr> ’Híµás ’Gvíu†izas  Translation: Chief - Coming out of the forest.   Joanne Green  LílqvlaÒi  Nuluwitþv  </vt:lpstr>
      <vt:lpstr>’Híµás ’Qvíætákv  Translation: Chief - Embraced into Water  Chief Earl Newman Sr LílqvlaÒi  - Kvai itþv  </vt:lpstr>
      <vt:lpstr> ’Híµás Gálúya©™i  Translation: Chief -  Very first one Lenord Humchitt  LílqvlaÒi  - ’Wúyalitþv</vt:lpstr>
      <vt:lpstr>’Híµás ’Yíµáçiþsda  Translation: Chief - Wanting to be Chief Maryanne Lawson LílqvlaÒi  - ’Wúyalitþv</vt:lpstr>
      <vt:lpstr> ’Híµás Lagáud du H²zit  Translation: Chief - Giving food Kenny Campbell  LílqvlaÒi  - ’Wúyalitþv</vt:lpstr>
      <vt:lpstr>Chief: ’Híµás Núlis  Translation:  Chief Ed Newman</vt:lpstr>
      <vt:lpstr>’Híµás ’Qá’ait - Tlingit origin Translation: Chief - Having much wealth Arnold Humchitt LílqvlaÒi  - ’Qvúgva¥aitþv </vt:lpstr>
      <vt:lpstr> ’Híµás ’Máxvµvisa©™i  Translation: Chief - Always giving blankets  Conrad Humchitt LílqvlaÒi  - ’Qvúgva¥aitþv</vt:lpstr>
      <vt:lpstr> ’Híµás Wákas  Translation: Chief - Great River  Irene Brown LílqvlaÒi  - ’Qvúgva¥aitþv</vt:lpstr>
      <vt:lpstr>’Híµás Òípxsalagªís  Translation: Chief - Spreading wings throughout the world David Bell - LílqvlaÒi  - ’Qvúgva¥aitþv</vt:lpstr>
      <vt:lpstr>’Híµás Qáqvaís  Translation: Chief - Someone on the beach   Crystal Woods LílqvlaÒi  - ’Qvúgva¥aitþv</vt:lpstr>
      <vt:lpstr> ’Híµás ’Qvúmáñukvªa  Translation: Chief - Getting rich  Wilfred Humchitt  LílqvlaÒi - ’WúiÒitiþv</vt:lpstr>
      <vt:lpstr>Chief: ’Híµás ’H²zit  Translation: Chief - Giving food Garth Humchitt LílqvlaÒi - ’WúiÒitiþv</vt:lpstr>
      <vt:lpstr>’Híµás ’T…tmxv  Origin: Bella Coola Chief – translation of name unknown  Mark White LílqvlaÒi - ’Yísdáitþv</vt:lpstr>
      <vt:lpstr>’Híµás ’Náçi  Translation: Wisdom place  Chief Gary Housty Sr LílqvlaÒi - ’Yísdáitþv</vt:lpstr>
      <vt:lpstr>’Híµás Yí²ázalas  Translation: Chief throughout.  Edward White LílqvlaÒi  - ’Yísdáitþv</vt:lpstr>
      <vt:lpstr>’Híµás ’Qvúmúkvia Translation: Chief - Sea Monster over there Chester Lawson LílqvlaÒi - ’Yísdáitþv</vt:lpstr>
      <vt:lpstr> ’Híµás Laqvmís  Translation : Chief - Traveling to potlatches and staying places. Johnny Moody Jr. LílqvlaÒi - ÿXáiþais</vt:lpstr>
      <vt:lpstr> ’Híµás Gál©™aþais  Translation : Chief - First to descend from the heavens. Dennis Humchitt LílqvªaÒi - ÿXáiþais </vt:lpstr>
      <vt:lpstr>’Híµás Gøtmaiæ Translation: Chief - Long life. Tina Elluk. LílqvªaÒi  - ÿXáiþais </vt:lpstr>
      <vt:lpstr>’Híµás WíðvaÞat Translation: Chief – and his name refers to eagle attire Peter Mason LílqvªaÒi  - ÿXáiþais </vt:lpstr>
      <vt:lpstr> ’Híµás’Qv¡gílakv  Translation: Chief -someone who stands out  Paul Thompson  LílqvªaÒi - ’Wuíðinuþv     </vt:lpstr>
      <vt:lpstr> ’Híµás Múdaná Translation Chief, name translation unknown Ralph Chamberlain LílqvªaÒi - ’Wuíðinuþv   </vt:lpstr>
      <vt:lpstr> ’Híµás ƒáæúsªa  Translation: Chief - surveying out of a bay Charlie Lawson LílqvªaÒi - ’Wuíðinuþv   </vt:lpstr>
      <vt:lpstr>PowerPoint Presentation</vt:lpstr>
      <vt:lpstr> ’Híµás Lagaíx:  Translation: - Chief, name translation unknown Stephen Hunt Sr. LílqvªaÒi - ’Wuíðinuþv    </vt:lpstr>
      <vt:lpstr>   ’Híµás ’Wúmakn  Translation: Chief - Endured personal father Mel Innes  LílqvªaÒi - ÿXåísªá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Sðáukvnts lílqvlaÒi – We are five tribes.</dc:title>
  <dc:creator>lbolton</dc:creator>
  <cp:lastModifiedBy>fbrown</cp:lastModifiedBy>
  <cp:revision>142</cp:revision>
  <dcterms:created xsi:type="dcterms:W3CDTF">2006-08-16T00:00:00Z</dcterms:created>
  <dcterms:modified xsi:type="dcterms:W3CDTF">2016-10-28T21:12:20Z</dcterms:modified>
</cp:coreProperties>
</file>